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578" r:id="rId39"/>
    <p:sldMasterId id="2147484579" r:id="rId41"/>
    <p:sldMasterId id="2147484580" r:id="rId43"/>
    <p:sldMasterId id="2147484581" r:id="rId45"/>
  </p:sldMasterIdLst>
  <p:notesMasterIdLst>
    <p:notesMasterId r:id="rId47"/>
  </p:notesMasterIdLst>
  <p:sldIdLst>
    <p:sldId id="300" r:id="rId49"/>
    <p:sldId id="302" r:id="rId50"/>
    <p:sldId id="351" r:id="rId51"/>
    <p:sldId id="304" r:id="rId52"/>
    <p:sldId id="314" r:id="rId54"/>
    <p:sldId id="352" r:id="rId56"/>
    <p:sldId id="326" r:id="rId57"/>
    <p:sldId id="327" r:id="rId59"/>
    <p:sldId id="355" r:id="rId61"/>
    <p:sldId id="342" r:id="rId62"/>
    <p:sldId id="343" r:id="rId64"/>
    <p:sldId id="344" r:id="rId66"/>
    <p:sldId id="354" r:id="rId68"/>
    <p:sldId id="319" r:id="rId69"/>
    <p:sldId id="328" r:id="rId71"/>
    <p:sldId id="346" r:id="rId73"/>
    <p:sldId id="348" r:id="rId75"/>
    <p:sldId id="347" r:id="rId77"/>
    <p:sldId id="338" r:id="rId79"/>
    <p:sldId id="323" r:id="rId81"/>
    <p:sldId id="349" r:id="rId83"/>
    <p:sldId id="315" r:id="rId85"/>
    <p:sldId id="316" r:id="rId87"/>
    <p:sldId id="339" r:id="rId89"/>
    <p:sldId id="357" r:id="rId90"/>
    <p:sldId id="335" r:id="rId91"/>
    <p:sldId id="350" r:id="rId93"/>
    <p:sldId id="356" r:id="rId95"/>
    <p:sldId id="330" r:id="rId96"/>
    <p:sldId id="331" r:id="rId98"/>
    <p:sldId id="332" r:id="rId99"/>
  </p:sldIdLst>
  <p:sldSz cx="10692130" cy="7559675"/>
  <p:notesSz cx="6797675" cy="992695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41" userDrawn="0">
          <p15:clr>
            <a:srgbClr val="A4A3A4"/>
          </p15:clr>
        </p15:guide>
        <p15:guide id="3" pos="3432" userDrawn="1">
          <p15:clr>
            <a:srgbClr val="A4A3A4"/>
          </p15:clr>
        </p15:guide>
        <p15:guide id="4" orient="horz" pos="2332" userDrawn="1">
          <p15:clr>
            <a:srgbClr val="A4A3A4"/>
          </p15:clr>
        </p15:guide>
        <p15:guide id="5" orient="horz" pos="1130" userDrawn="1">
          <p15:clr>
            <a:srgbClr val="A4A3A4"/>
          </p15:clr>
        </p15:guide>
        <p15:guide id="6" orient="horz" pos="45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3300"/>
    <a:srgbClr val="1E51AE"/>
    <a:srgbClr val="2D6BDB"/>
    <a:srgbClr val="FBE5D6"/>
    <a:srgbClr val="8FAADC"/>
    <a:srgbClr val="0B3665"/>
    <a:srgbClr val="6EACC8"/>
    <a:srgbClr val="FF9900"/>
    <a:srgbClr val="3399FF"/>
    <a:srgbClr val="0F2A5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56" autoAdjust="0"/>
  </p:normalViewPr>
  <p:slideViewPr>
    <p:cSldViewPr snapToGrid="0" snapToObjects="1">
      <p:cViewPr varScale="1">
        <p:scale>
          <a:sx n="78" d="100"/>
          <a:sy n="78" d="100"/>
        </p:scale>
        <p:origin x="446" y="77"/>
      </p:cViewPr>
      <p:guideLst>
        <p:guide pos="3341"/>
        <p:guide pos="3432"/>
        <p:guide orient="horz" pos="2332"/>
        <p:guide orient="horz" pos="1130"/>
        <p:guide orient="horz" pos="4532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customXml" Target="../customXml/item2.xml"></Relationship><Relationship Id="rId2" Type="http://schemas.openxmlformats.org/officeDocument/2006/relationships/customXml" Target="../customXml/item1.xml"></Relationship><Relationship Id="rId3" Type="http://schemas.openxmlformats.org/officeDocument/2006/relationships/tableStyles" Target="tableStyles.xml"></Relationship><Relationship Id="rId4" Type="http://schemas.openxmlformats.org/officeDocument/2006/relationships/customXml" Target="../customXml/item3.xml"></Relationship><Relationship Id="rId39" Type="http://schemas.openxmlformats.org/officeDocument/2006/relationships/slideMaster" Target="slideMasters/slideMaster1.xml"></Relationship><Relationship Id="rId40" Type="http://schemas.openxmlformats.org/officeDocument/2006/relationships/theme" Target="theme/theme1.xml"></Relationship><Relationship Id="rId41" Type="http://schemas.openxmlformats.org/officeDocument/2006/relationships/slideMaster" Target="slideMasters/slideMaster2.xml"></Relationship><Relationship Id="rId43" Type="http://schemas.openxmlformats.org/officeDocument/2006/relationships/slideMaster" Target="slideMasters/slideMaster3.xml"></Relationship><Relationship Id="rId45" Type="http://schemas.openxmlformats.org/officeDocument/2006/relationships/slideMaster" Target="slideMasters/slideMaster4.xml"></Relationship><Relationship Id="rId47" Type="http://schemas.openxmlformats.org/officeDocument/2006/relationships/notesMaster" Target="notesMasters/notesMaster1.xml"></Relationship><Relationship Id="rId49" Type="http://schemas.openxmlformats.org/officeDocument/2006/relationships/slide" Target="slides/slide1.xml"></Relationship><Relationship Id="rId50" Type="http://schemas.openxmlformats.org/officeDocument/2006/relationships/slide" Target="slides/slide2.xml"></Relationship><Relationship Id="rId51" Type="http://schemas.openxmlformats.org/officeDocument/2006/relationships/slide" Target="slides/slide3.xml"></Relationship><Relationship Id="rId52" Type="http://schemas.openxmlformats.org/officeDocument/2006/relationships/slide" Target="slides/slide4.xml"></Relationship><Relationship Id="rId54" Type="http://schemas.openxmlformats.org/officeDocument/2006/relationships/slide" Target="slides/slide5.xml"></Relationship><Relationship Id="rId56" Type="http://schemas.openxmlformats.org/officeDocument/2006/relationships/slide" Target="slides/slide6.xml"></Relationship><Relationship Id="rId57" Type="http://schemas.openxmlformats.org/officeDocument/2006/relationships/slide" Target="slides/slide7.xml"></Relationship><Relationship Id="rId59" Type="http://schemas.openxmlformats.org/officeDocument/2006/relationships/slide" Target="slides/slide8.xml"></Relationship><Relationship Id="rId61" Type="http://schemas.openxmlformats.org/officeDocument/2006/relationships/slide" Target="slides/slide9.xml"></Relationship><Relationship Id="rId62" Type="http://schemas.openxmlformats.org/officeDocument/2006/relationships/slide" Target="slides/slide10.xml"></Relationship><Relationship Id="rId64" Type="http://schemas.openxmlformats.org/officeDocument/2006/relationships/slide" Target="slides/slide11.xml"></Relationship><Relationship Id="rId66" Type="http://schemas.openxmlformats.org/officeDocument/2006/relationships/slide" Target="slides/slide12.xml"></Relationship><Relationship Id="rId68" Type="http://schemas.openxmlformats.org/officeDocument/2006/relationships/slide" Target="slides/slide13.xml"></Relationship><Relationship Id="rId69" Type="http://schemas.openxmlformats.org/officeDocument/2006/relationships/slide" Target="slides/slide14.xml"></Relationship><Relationship Id="rId71" Type="http://schemas.openxmlformats.org/officeDocument/2006/relationships/slide" Target="slides/slide15.xml"></Relationship><Relationship Id="rId73" Type="http://schemas.openxmlformats.org/officeDocument/2006/relationships/slide" Target="slides/slide16.xml"></Relationship><Relationship Id="rId75" Type="http://schemas.openxmlformats.org/officeDocument/2006/relationships/slide" Target="slides/slide17.xml"></Relationship><Relationship Id="rId77" Type="http://schemas.openxmlformats.org/officeDocument/2006/relationships/slide" Target="slides/slide18.xml"></Relationship><Relationship Id="rId79" Type="http://schemas.openxmlformats.org/officeDocument/2006/relationships/slide" Target="slides/slide19.xml"></Relationship><Relationship Id="rId81" Type="http://schemas.openxmlformats.org/officeDocument/2006/relationships/slide" Target="slides/slide20.xml"></Relationship><Relationship Id="rId83" Type="http://schemas.openxmlformats.org/officeDocument/2006/relationships/slide" Target="slides/slide21.xml"></Relationship><Relationship Id="rId85" Type="http://schemas.openxmlformats.org/officeDocument/2006/relationships/slide" Target="slides/slide22.xml"></Relationship><Relationship Id="rId87" Type="http://schemas.openxmlformats.org/officeDocument/2006/relationships/slide" Target="slides/slide23.xml"></Relationship><Relationship Id="rId89" Type="http://schemas.openxmlformats.org/officeDocument/2006/relationships/slide" Target="slides/slide24.xml"></Relationship><Relationship Id="rId90" Type="http://schemas.openxmlformats.org/officeDocument/2006/relationships/slide" Target="slides/slide25.xml"></Relationship><Relationship Id="rId91" Type="http://schemas.openxmlformats.org/officeDocument/2006/relationships/slide" Target="slides/slide26.xml"></Relationship><Relationship Id="rId93" Type="http://schemas.openxmlformats.org/officeDocument/2006/relationships/slide" Target="slides/slide27.xml"></Relationship><Relationship Id="rId95" Type="http://schemas.openxmlformats.org/officeDocument/2006/relationships/slide" Target="slides/slide28.xml"></Relationship><Relationship Id="rId96" Type="http://schemas.openxmlformats.org/officeDocument/2006/relationships/slide" Target="slides/slide29.xml"></Relationship><Relationship Id="rId98" Type="http://schemas.openxmlformats.org/officeDocument/2006/relationships/slide" Target="slides/slide30.xml"></Relationship><Relationship Id="rId99" Type="http://schemas.openxmlformats.org/officeDocument/2006/relationships/slide" Target="slides/slide31.xml"></Relationship><Relationship Id="rId102" Type="http://schemas.openxmlformats.org/officeDocument/2006/relationships/viewProps" Target="viewProps.xml"></Relationship><Relationship Id="rId10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4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5" Type="http://schemas.openxmlformats.org/officeDocument/2006/relationships/hyperlink" Target="https://www.gettyimages.co.uk/photos/airport-security-xray" TargetMode="External"></Relationship></Relationships>
</file>

<file path=ppt/notesSlides/_rels/notesSlide26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3" Type="http://schemas.openxmlformats.org/officeDocument/2006/relationships/hyperlink" Target="https://www.google.com/url?sa=i&amp;url=https://www.gettyimages.co.uk/photos/airport-security-xray&amp;psig=AOvVaw2d0IYt-NnODLyknMmtsBlE&amp;ust=1695129214735000&amp;source=images&amp;cd=vfe&amp;opi=89978449&amp;ved=0CBIQjhxqFwoTCIjD_8eetIEDFQAAAAAdAAAAABBA" TargetMode="External"></Relationship><Relationship Id="rId1" Type="http://schemas.openxmlformats.org/officeDocument/2006/relationships/notesMaster" Target="../notesMasters/notesMaster1.xml"></Relationship><Relationship Id="rId4" Type="http://schemas.openxmlformats.org/officeDocument/2006/relationships/hyperlink" Target="https://www.gettyimages.co.uk/photos/airport-security-xray" TargetMode="External"></Relationship><Relationship Id="rId5" Type="http://schemas.openxmlformats.org/officeDocument/2006/relationships/slide" Target="../slides/slide27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605" y="1241425"/>
            <a:ext cx="4737735" cy="335026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Metal Artifact(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인공음영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Dynamic Range Contrast Adjustment(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조도조절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필요한 영역의 대조도를 강조하여 밀도는 유사하나 서로 다른 소재로 구성된 특정 부분을 선명하게 관찰</a:t>
            </a: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Photon Counting(</a:t>
            </a:r>
            <a:r>
              <a:rPr lang="ko-KR" altLang="en-US" sz="1200">
                <a:solidFill>
                  <a:srgbClr val="0070C0"/>
                </a:solidFill>
                <a:latin typeface="맑은 고딕" charset="0"/>
              </a:rPr>
              <a:t>광자수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엑스선을 센서가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5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가지 레벨의 에너지를 갖는 광자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(Photon)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로 구분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605" y="1241425"/>
            <a:ext cx="4737735" cy="335026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Metal Artifact(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인공음영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Dynamic Range Contrast Adjustment(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조도조절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필요한 영역의 대조도를 강조하여 밀도는 유사하나 서로 다른 소재로 구성된 특정 부분을 선명하게 관찰</a:t>
            </a: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Photon Counting(</a:t>
            </a:r>
            <a:r>
              <a:rPr lang="ko-KR" altLang="en-US" sz="1200">
                <a:solidFill>
                  <a:srgbClr val="0070C0"/>
                </a:solidFill>
                <a:latin typeface="맑은 고딕" charset="0"/>
              </a:rPr>
              <a:t>광자수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엑스선을 센서가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5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가지 레벨의 에너지를 갖는 광자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(Photon)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로 구분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605" y="1241425"/>
            <a:ext cx="4737735" cy="335026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Metal Artifact(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인공음영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Dynamic Range Contrast Adjustment(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조도조절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필요한 영역의 대조도를 강조하여 밀도는 유사하나 서로 다른 소재로 구성된 특정 부분을 선명하게 관찰</a:t>
            </a: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Photon Counting(</a:t>
            </a:r>
            <a:r>
              <a:rPr lang="ko-KR" altLang="en-US" sz="1200">
                <a:solidFill>
                  <a:srgbClr val="0070C0"/>
                </a:solidFill>
                <a:latin typeface="맑은 고딕" charset="0"/>
              </a:rPr>
              <a:t>광자수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엑스선을 센서가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5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가지 레벨의 에너지를 갖는 광자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(Photon)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로 구분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030288" y="1241425"/>
                <a:ext cx="4738687" cy="334962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0085" y="4777105"/>
                <a:ext cx="5438775" cy="390906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en-US" altLang="ko-KR" sz="1200">
                    <a:solidFill>
                      <a:srgbClr val="0070C0"/>
                    </a:solidFill>
                    <a:latin typeface="맑은 고딕" charset="0"/>
                  </a:rPr>
                  <a:t>Metal Artifact(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인공음영</a:t>
                </a:r>
                <a:r>
                  <a:rPr lang="en-US" altLang="ko-KR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)</a:t>
                </a:r>
                <a:r>
                  <a:rPr lang="en-US" altLang="ko-KR" sz="1200">
                    <a:solidFill>
                      <a:srgbClr val="0070C0"/>
                    </a:solidFill>
                    <a:latin typeface="맑은 고딕" charset="0"/>
                  </a:rPr>
                  <a:t> : 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실제 존재하지 않은 무늬가 불필요하게 화면에 나타나게 되는 현상 즉 금속 빛반사</a:t>
                </a:r>
              </a:p>
              <a:p>
                <a:pPr marL="0" indent="0" latinLnBrk="0">
                  <a:buFontTx/>
                  <a:buNone/>
                </a:pPr>
                <a:r>
                  <a:rPr lang="en-US" altLang="ko-KR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Dynamic Range Contrast Adjustment(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조도조절</a:t>
                </a:r>
                <a:r>
                  <a:rPr lang="en-US" altLang="ko-KR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) : 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필요한 영역의 대조도를 강조하여 밀도는 유사하나 서로 다른 소재로 구성된 특정 부분을 선명하게 관찰</a:t>
                </a:r>
              </a:p>
              <a:p>
                <a:pPr marL="0" indent="0" latinLnBrk="0">
                  <a:buFontTx/>
                  <a:buNone/>
                </a:pPr>
                <a:r>
                  <a:rPr lang="en-US" altLang="ko-KR" sz="1200">
                    <a:solidFill>
                      <a:srgbClr val="0070C0"/>
                    </a:solidFill>
                    <a:latin typeface="맑은 고딕" charset="0"/>
                  </a:rPr>
                  <a:t>Photon Counting(</a:t>
                </a:r>
                <a:r>
                  <a:rPr lang="ko-KR" altLang="en-US" sz="1200">
                    <a:solidFill>
                      <a:srgbClr val="0070C0"/>
                    </a:solidFill>
                    <a:latin typeface="맑은 고딕" charset="0"/>
                  </a:rPr>
                  <a:t>광자수</a:t>
                </a:r>
                <a:r>
                  <a:rPr lang="en-US" altLang="ko-KR" sz="1200">
                    <a:solidFill>
                      <a:srgbClr val="0070C0"/>
                    </a:solidFill>
                    <a:latin typeface="맑은 고딕" charset="0"/>
                  </a:rPr>
                  <a:t>) : 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엑스선을 센서가 </a:t>
                </a:r>
                <a:r>
                  <a:rPr lang="en-US" altLang="ko-KR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5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가지 레벨의 에너지를 갖는 광자</a:t>
                </a:r>
                <a:r>
                  <a:rPr lang="en-US" altLang="ko-KR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(Photon)</a:t>
                </a:r>
                <a:r>
                  <a:rPr lang="ko-KR" altLang="en-US" sz="1200" b="0" i="0">
                    <a:solidFill>
                      <a:schemeClr val="tx1"/>
                    </a:solidFill>
                    <a:latin typeface="맑은 고딕" charset="0"/>
                    <a:ea typeface="맑은 고딕" charset="0"/>
                    <a:cs typeface="+mn-cs"/>
                  </a:rPr>
                  <a:t>로 구분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50640" y="9428480"/>
                <a:ext cx="2946400" cy="49847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78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030605" y="1241425"/>
            <a:ext cx="4738370" cy="335089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0085" y="4777105"/>
            <a:ext cx="5439410" cy="390969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Metal Artifact(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인공음영)</a:t>
            </a: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buFontTx/>
              <a:buNone/>
            </a:pP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Dynamic Range Contrast Adjustment(조도조절) : 필요한 영역의 대조도를 강조하여 밀도는 유사하나 서로 다른 소재로 구성된 특정 부분을 선명하게 관찰</a:t>
            </a:r>
          </a:p>
          <a:p>
            <a:pPr marL="0" indent="0" latinLnBrk="0"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Photon Counting(광자수)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엑스선을 센서가 5가지 레벨의 에너지를 갖는 광자(Photon)로 구분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50640" y="9428480"/>
            <a:ext cx="2947035" cy="499109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9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51213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0085" y="4777105"/>
            <a:ext cx="5440045" cy="391032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Metal Artifact(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인공음영)</a:t>
            </a: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Dynamic Range Contrast Adjustment(조도조절) : 필요한 영역의 대조도를 강조하여 밀도는 유사하나 서로 다른 소재로 구성된 특정 부분을 선명하게 관찰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Photon Counting(광자수)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엑스선을 센서가 5가지 레벨의 에너지를 갖는 광자(Photon)로 구분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50640" y="9428480"/>
            <a:ext cx="2947670" cy="49974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11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51213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0085" y="4777105"/>
            <a:ext cx="5440045" cy="391032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Metal Artifact(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인공음영)</a:t>
            </a: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Dynamic Range Contrast Adjustment(조도조절) : 필요한 영역의 대조도를 강조하여 밀도는 유사하나 서로 다른 소재로 구성된 특정 부분을 선명하게 관찰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70C0"/>
                </a:solidFill>
                <a:latin typeface="맑은 고딕" charset="0"/>
                <a:ea typeface="나눔고딕" charset="0"/>
              </a:rPr>
              <a:t>Photon Counting(광자수) : </a:t>
            </a: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엑스선을 센서가 5가지 레벨의 에너지를 갖는 광자(Photon)로 구분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50640" y="9428480"/>
            <a:ext cx="2947670" cy="49974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나눔고딕" charset="0"/>
                <a:ea typeface="나눔고딕" charset="0"/>
              </a:rPr>
              <a:t>10</a:t>
            </a:fld>
            <a:endParaRPr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4962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Metal Artifact(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인공음영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실제 존재하지 않은 무늬가 불필요하게 화면에 나타나게 되는 현상 즉 금속 빛반사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Dynamic Range Contrast Adjustment(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조도조절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필요한 영역의 대조도를 강조하여 밀도는 유사하나 서로 다른 소재로 구성된 특정 부분을 선명하게 관찰</a:t>
            </a: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Photon Counting(</a:t>
            </a:r>
            <a:r>
              <a:rPr lang="ko-KR" altLang="en-US" sz="1200">
                <a:solidFill>
                  <a:srgbClr val="0070C0"/>
                </a:solidFill>
                <a:latin typeface="맑은 고딕" charset="0"/>
              </a:rPr>
              <a:t>광자수</a:t>
            </a:r>
            <a:r>
              <a:rPr lang="en-US" altLang="ko-KR" sz="1200">
                <a:solidFill>
                  <a:srgbClr val="0070C0"/>
                </a:solidFill>
                <a:latin typeface="맑은 고딕" charset="0"/>
              </a:rPr>
              <a:t>) :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엑스선을 센서가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5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가지 레벨의 에너지를 갖는 광자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(Photon)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로 구분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5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51213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9410" cy="3909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이미지셋 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1. 523 Airport Security </a:t>
            </a: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Xray Stock Photos, High-Res Pictures, and Images - Getty Images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방문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2.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위해물품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X-ray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이미지</a:t>
            </a:r>
            <a:b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en-US" sz="1200" b="0" i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7035" cy="499109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22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이미지셋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pPr marL="0" indent="0">
              <a:buFontTx/>
              <a:buNone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 523 Airport Security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Xray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Stock Photos, High-Res Pictures, and Images - Getty Images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방문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위해물품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X-ray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8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이미지셋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pPr marL="0" indent="0">
              <a:buFontTx/>
              <a:buNone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 523 Airport Security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Xray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Stock Photos, High-Res Pictures, and Images - Getty Images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방문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위해물품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X-ray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92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4962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71450" indent="-171450" latinLnBrk="0"/>
            <a:r>
              <a:rPr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이미지셋 </a:t>
            </a:r>
          </a:p>
          <a:p>
            <a:pPr marL="0" indent="0" latinLnBrk="0">
              <a:buFontTx/>
              <a:buNone/>
            </a:pPr>
            <a:r>
              <a:rPr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1. 523 Airport Security </a:t>
            </a:r>
            <a:r>
              <a:rPr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Xray Stock Photos, High-Res Pictures, and Images - Getty Images</a:t>
            </a:r>
          </a:p>
          <a:p>
            <a:pPr marL="0" indent="0" latinLnBrk="0">
              <a:buFontTx/>
              <a:buNone/>
            </a:pPr>
            <a:r>
              <a:rPr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4"/>
              </a:rPr>
              <a:t>방문</a:t>
            </a:r>
          </a:p>
          <a:p>
            <a:pPr marL="0" indent="0" latinLnBrk="0">
              <a:buFontTx/>
              <a:buNone/>
            </a:pPr>
            <a: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위해물품 X-ray 이미지</a:t>
            </a:r>
            <a:br>
              <a:rPr sz="1200" b="0" i="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endParaRPr sz="1200" b="0" i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19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1030605" y="1241425"/>
            <a:ext cx="4739005" cy="3350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0085" y="4777105"/>
            <a:ext cx="5439410" cy="39096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latinLnBrk="0">
              <a:buFontTx/>
              <a:buNone/>
            </a:pPr>
            <a:r>
              <a:rPr sz="1200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이미지셋 </a:t>
            </a:r>
          </a:p>
          <a:p>
            <a:pPr marL="0" indent="0" latinLnBrk="0">
              <a:buFontTx/>
              <a:buNone/>
            </a:pPr>
            <a:r>
              <a:rPr sz="1200" i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1. 523 Airport Security </a:t>
            </a:r>
            <a:r>
              <a:rPr sz="1200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Xray Stock Photos, High-Res Pictures, and Images - Getty Images</a:t>
            </a:r>
          </a:p>
          <a:p>
            <a:pPr marL="0" indent="0" latinLnBrk="0">
              <a:buFontTx/>
              <a:buNone/>
            </a:pPr>
            <a:r>
              <a:rPr sz="1200" i="0" b="0" strike="noStrike">
                <a:solidFill>
                  <a:schemeClr val="tx1"/>
                </a:solidFill>
                <a:latin typeface="맑은 고딕" charset="0"/>
                <a:ea typeface="맑은 고딕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방문</a:t>
            </a:r>
          </a:p>
          <a:p>
            <a:pPr marL="0" indent="0" latinLnBrk="0">
              <a:buFontTx/>
              <a:buNone/>
            </a:pPr>
            <a:r>
              <a:rPr sz="12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위해물품 X-ray 이미지</a:t>
            </a:r>
            <a:r>
              <a:rPr sz="12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sz="12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50640" y="9428480"/>
            <a:ext cx="2947035" cy="499109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4962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latinLnBrk="0"/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이미지셋 </a:t>
            </a:r>
          </a:p>
          <a:p>
            <a:pPr marL="0" indent="0" latinLnBrk="0">
              <a:buFontTx/>
              <a:buNone/>
            </a:pP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1. 523 Airport Security </a:t>
            </a: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Xray Stock Photos, High-Res Pictures, and Images - Getty Images</a:t>
            </a:r>
          </a:p>
          <a:p>
            <a:pPr marL="0" indent="0" latinLnBrk="0">
              <a:buFontTx/>
              <a:buNone/>
            </a:pPr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방문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2.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위해물품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X-ray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이미지</a:t>
            </a:r>
            <a:b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en-US" sz="1200" b="0" i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4962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0085" y="4777105"/>
            <a:ext cx="5438775" cy="3909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latinLnBrk="0"/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이미지셋 </a:t>
            </a:r>
          </a:p>
          <a:p>
            <a:pPr marL="0" indent="0" latinLnBrk="0">
              <a:buFontTx/>
              <a:buNone/>
            </a:pP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1. 523 Airport Security </a:t>
            </a:r>
            <a:r>
              <a:rPr lang="en-US" altLang="ko-KR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Xray Stock Photos, High-Res Pictures, and Images - Getty Images</a:t>
            </a:r>
          </a:p>
          <a:p>
            <a:pPr marL="0" indent="0" latinLnBrk="0">
              <a:buFontTx/>
              <a:buNone/>
            </a:pPr>
            <a:r>
              <a:rPr lang="ko-KR" altLang="en-US" sz="1200" b="0" i="0" strike="noStrike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방문</a:t>
            </a:r>
          </a:p>
          <a:p>
            <a:pPr marL="0" indent="0" latinLnBrk="0">
              <a:buFontTx/>
              <a:buNone/>
            </a:pP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2.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위해물품 </a:t>
            </a:r>
            <a:r>
              <a:rPr lang="en-US" altLang="ko-KR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X-ray </a:t>
            </a:r>
            <a: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이미지</a:t>
            </a:r>
            <a:br>
              <a:rPr lang="ko-KR" altLang="en-US" sz="1200" b="0" i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en-US" sz="1200" b="0" i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50640" y="9428480"/>
            <a:ext cx="2946400" cy="498474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5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30288" y="1241425"/>
            <a:ext cx="4738687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085" y="4777105"/>
            <a:ext cx="5440045" cy="3910329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1. 그림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[그림1] 되풀이되는 국가기술 유출... 지난 5년간 중대 피해 살펴보니 (https://www.boannews.com/media/view.asp?idx=120625&amp;direct=mobile)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[그림2] “보안 서류 유출이 감지되었습니다.” 보안 용지! (https://www.lgcns.com/blog/cns-tech/security/17694/)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 기술유출 수단 (https://legaltechvdr.com/kr/pr/column/?mod=document&amp;uid=139)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[그림3] 공항·항만 X-ray 검색기 등 특수목적 출입통제장비 집중해부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(https://www.boannews.com/media/view.asp?idx=87893&amp;direct=mobile)</a:t>
            </a:r>
          </a:p>
          <a:p>
            <a:pPr marL="0" indent="0"/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2. 표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[표1]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[표2] 국가핵심기술 (https://motie.go.kr/motie/ne/announce2/bbs/bbsView.do?bbs_cd_n=6&amp;biz_anc_yn_c=Y&amp;bbs_seq_n=68232)</a:t>
            </a:r>
          </a:p>
          <a:p>
            <a:pPr marL="0" indent="0"/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2. 인용 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[인용1] X-Ray 기본원리 - 테크벨리 주식회사(http://www.techvalley.co.kr/service/x-ray.php)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[인용2] 소프트온넷, 인천공항에 ‘인공지능 X-Ray 보안 검색 자동 판독 시스템’ 도입 - http://www.softonnet.com/kr/customer/notice.php?bgu=view&amp;idx=106</a:t>
            </a:r>
          </a:p>
          <a:p>
            <a:pPr marL="0" indent="0"/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 [X-ray 검사기술 10 (마지막회)] 엑스레이 기술의 한계를 극복한다 (https://www.hellot.net/news/article.html?no=27200)</a:t>
            </a:r>
          </a:p>
          <a:p>
            <a:pPr marL="0" indent="0"/>
            <a:r>
              <a:rPr lang="ko-KR" altLang="en-US" sz="1800" b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怀</a:t>
            </a:r>
          </a:p>
          <a:p>
            <a:pPr marL="0" indent="0"/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50640" y="9428480"/>
            <a:ext cx="2946400" cy="498475"/>
          </a:xfrm>
        </p:spPr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71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7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7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Metal Artifact(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인공음영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존재하지 않은 무늬가 불필요하게 화면에 나타나게 되는 현상 즉 금속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빛반사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Range Contrast Adjustment(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영역의 대조도를 강조하여 밀도는 유사하나 서로 다른 소재로 구성된 특정 부분을 선명하게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Photon Counting(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</a:rPr>
              <a:t>광자수</a:t>
            </a: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엑스선을 센서가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레벨의 에너지를 갖는 광자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(Photon)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7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D8D3FE8F-A7ED-4CAF-99DE-EEEF3451DA96}"/>
              </a:ext>
            </a:extLst>
          </p:cNvPr>
          <p:cNvSpPr/>
          <p:nvPr userDrawn="1"/>
        </p:nvSpPr>
        <p:spPr>
          <a:xfrm flipV="1">
            <a:off x="424815" y="-635"/>
            <a:ext cx="719455" cy="1276985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130" cy="70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130" cy="70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CC4C18-9FD0-4443-BBD5-9953AD5E61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2"/>
          <a:stretch/>
        </p:blipFill>
        <p:spPr>
          <a:xfrm>
            <a:off x="0" y="-635"/>
            <a:ext cx="10692130" cy="75596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ABCD2B-240E-49CF-A098-6A3F2BABAB07}"/>
              </a:ext>
            </a:extLst>
          </p:cNvPr>
          <p:cNvSpPr/>
          <p:nvPr userDrawn="1"/>
        </p:nvSpPr>
        <p:spPr>
          <a:xfrm>
            <a:off x="-635" y="1167130"/>
            <a:ext cx="10692130" cy="623570"/>
          </a:xfrm>
          <a:prstGeom prst="rect">
            <a:avLst/>
          </a:prstGeom>
          <a:solidFill>
            <a:srgbClr val="0C1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4FF54C-F5D4-435D-A79F-5C885C14DC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130" cy="1167130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D4E605BA-DF97-4630-9916-DEAE8D843365}"/>
              </a:ext>
            </a:extLst>
          </p:cNvPr>
          <p:cNvSpPr/>
          <p:nvPr userDrawn="1"/>
        </p:nvSpPr>
        <p:spPr>
          <a:xfrm flipV="1">
            <a:off x="429895" y="-635"/>
            <a:ext cx="719455" cy="1276985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4667">
                <a:srgbClr val="FFAA01"/>
              </a:gs>
              <a:gs pos="22000">
                <a:srgbClr val="FFDA3F"/>
              </a:gs>
              <a:gs pos="80000">
                <a:srgbClr val="FFDA3F"/>
              </a:gs>
              <a:gs pos="100000">
                <a:srgbClr val="EA7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35898D-8D3F-4187-88E8-DBBDE407D42B}"/>
              </a:ext>
            </a:extLst>
          </p:cNvPr>
          <p:cNvGrpSpPr/>
          <p:nvPr userDrawn="1"/>
        </p:nvGrpSpPr>
        <p:grpSpPr>
          <a:xfrm>
            <a:off x="424815" y="-635"/>
            <a:ext cx="723900" cy="360680"/>
            <a:chOff x="424815" y="-635"/>
            <a:chExt cx="723900" cy="36068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2B1EBF-51D5-4886-A1C4-6B8334510FCC}"/>
                </a:ext>
              </a:extLst>
            </p:cNvPr>
            <p:cNvSpPr/>
            <p:nvPr userDrawn="1"/>
          </p:nvSpPr>
          <p:spPr bwMode="auto">
            <a:xfrm rot="5400000">
              <a:off x="605790" y="-180975"/>
              <a:ext cx="341630" cy="70294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1549BEC-7ED1-4165-A2F2-1D1BC667DBB9}"/>
                </a:ext>
              </a:extLst>
            </p:cNvPr>
            <p:cNvSpPr/>
            <p:nvPr userDrawn="1"/>
          </p:nvSpPr>
          <p:spPr bwMode="auto">
            <a:xfrm rot="16200000" flipH="1">
              <a:off x="607060" y="-181610"/>
              <a:ext cx="360680" cy="723900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F57B10-8FA4-4D19-A4A4-D0C72DDDC1E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13765" y="1091565"/>
            <a:ext cx="9777730" cy="1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971D2-4A72-444C-B43A-B7AB4731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0" y="403225"/>
            <a:ext cx="9221470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52324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4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0"/>
          <p:cNvSpPr>
            <a:spLocks/>
          </p:cNvSpPr>
          <p:nvPr/>
        </p:nvSpPr>
        <p:spPr>
          <a:xfrm flipV="1">
            <a:off x="424815" y="-635"/>
            <a:ext cx="720090" cy="1277620"/>
          </a:xfrm>
          <a:prstGeom prst="round2SameRect">
            <a:avLst>
              <a:gd name="adj1" fmla="val 11370"/>
              <a:gd name="adj2" fmla="val 0"/>
            </a:avLst>
          </a:prstGeom>
          <a:gradFill rotWithShape="1">
            <a:gsLst>
              <a:gs pos="27000">
                <a:schemeClr val="bg1">
                  <a:lumMod val="95000"/>
                </a:schemeClr>
              </a:gs>
              <a:gs pos="56000">
                <a:schemeClr val="bg1"/>
              </a:gs>
              <a:gs pos="85000">
                <a:schemeClr val="bg1">
                  <a:lumMod val="85000"/>
                </a:schemeClr>
              </a:gs>
            </a:gsLst>
            <a:lin ang="17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나눔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나눔고딕" charset="0"/>
                </a:rPr>
                <a:t>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Ⅱ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Ⅲ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Ⅳ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Ⅴ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Ⅵ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Ⅶ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Ⅷ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>
            <a:off x="503555" y="226695"/>
            <a:ext cx="597535" cy="21590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400" b="1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rgbClr val="09152D"/>
                </a:solidFill>
                <a:latin typeface="맑은 고딕" charset="0"/>
                <a:ea typeface="맑은 고딕" charset="0"/>
              </a:rPr>
              <a:t>Project</a:t>
            </a:r>
            <a:endParaRPr lang="ko-KR" altLang="en-US" sz="1400" b="1">
              <a:ln w="9525" cap="flat" cmpd="sng">
                <a:solidFill>
                  <a:srgbClr val="0F2548">
                    <a:alpha val="0"/>
                  </a:srgbClr>
                </a:solidFill>
                <a:prstDash val="solid"/>
              </a:ln>
              <a:solidFill>
                <a:srgbClr val="09152D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/Users/ijeonghyeon/Library/Group Containers/L48J367XN4.com.infraware.PolarisOffice/EngineTemp/18669/fImage120000607415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765" cy="70485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0"/>
          <p:cNvSpPr>
            <a:spLocks/>
          </p:cNvSpPr>
          <p:nvPr/>
        </p:nvSpPr>
        <p:spPr>
          <a:xfrm flipV="1">
            <a:off x="424815" y="-635"/>
            <a:ext cx="720090" cy="1277620"/>
          </a:xfrm>
          <a:prstGeom prst="round2SameRect">
            <a:avLst>
              <a:gd name="adj1" fmla="val 11370"/>
              <a:gd name="adj2" fmla="val 0"/>
            </a:avLst>
          </a:prstGeom>
          <a:gradFill rotWithShape="1">
            <a:gsLst>
              <a:gs pos="27000">
                <a:schemeClr val="bg1">
                  <a:lumMod val="95000"/>
                </a:schemeClr>
              </a:gs>
              <a:gs pos="56000">
                <a:schemeClr val="bg1"/>
              </a:gs>
              <a:gs pos="85000">
                <a:schemeClr val="bg1">
                  <a:lumMod val="85000"/>
                </a:schemeClr>
              </a:gs>
            </a:gsLst>
            <a:lin ang="17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나눔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나눔고딕" charset="0"/>
                </a:rPr>
                <a:t>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Ⅱ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Ⅲ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Ⅳ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Ⅴ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913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Ⅵ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Ⅶ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/>
          <p:cNvGrpSpPr/>
          <p:nvPr/>
        </p:nvGrpSpPr>
        <p:grpSpPr>
          <a:xfrm>
            <a:off x="490855" y="504825"/>
            <a:ext cx="588645" cy="162560"/>
            <a:chOff x="490855" y="504825"/>
            <a:chExt cx="588645" cy="162560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490855" y="516890"/>
              <a:ext cx="412750" cy="139065"/>
            </a:xfrm>
            <a:prstGeom prst="rect">
              <a:avLst/>
            </a:prstGeom>
            <a:noFill/>
          </p:spPr>
          <p:txBody>
            <a:bodyPr vert="horz" wrap="none" lIns="0" tIns="0" rIns="0" bIns="0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rgbClr val="09152D"/>
                  </a:solidFill>
                  <a:latin typeface="맑은 고딕" charset="0"/>
                  <a:ea typeface="맑은 고딕" charset="0"/>
                </a:rPr>
                <a:t>Chapter</a:t>
              </a: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916940" y="504825"/>
              <a:ext cx="162560" cy="162560"/>
            </a:xfrm>
            <a:prstGeom prst="ellipse">
              <a:avLst/>
            </a:prstGeom>
            <a:solidFill>
              <a:srgbClr val="09152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sz="1400">
                  <a:ln w="9525" cap="flat" cmpd="sng">
                    <a:solidFill>
                      <a:srgbClr val="0F2548"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Ⅷ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>
            <a:off x="503555" y="226695"/>
            <a:ext cx="597535" cy="21590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400" b="1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rgbClr val="09152D"/>
                </a:solidFill>
                <a:latin typeface="맑은 고딕" charset="0"/>
                <a:ea typeface="맑은 고딕" charset="0"/>
              </a:rPr>
              <a:t>Project</a:t>
            </a:r>
            <a:endParaRPr lang="ko-KR" altLang="en-US" sz="1400" b="1">
              <a:ln w="9525" cap="flat" cmpd="sng">
                <a:solidFill>
                  <a:srgbClr val="0F2548">
                    <a:alpha val="0"/>
                  </a:srgbClr>
                </a:solidFill>
                <a:prstDash val="solid"/>
              </a:ln>
              <a:solidFill>
                <a:srgbClr val="09152D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/Users/ijeonghyeon/Library/Group Containers/L48J367XN4.com.infraware.PolarisOffice/EngineTemp/65231/fImage120000518218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765" cy="70485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16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8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Ⅵ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35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Ⅶ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6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855" y="504825"/>
            <a:ext cx="588010" cy="161925"/>
            <a:chOff x="490855" y="504825"/>
            <a:chExt cx="588010" cy="1619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90855" y="516890"/>
              <a:ext cx="412115" cy="1384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916940" y="504825"/>
              <a:ext cx="161925" cy="161925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Ⅷ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1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555" y="226695"/>
            <a:ext cx="596900" cy="215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130" cy="161925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2130" cy="11671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143375" y="7006590"/>
            <a:ext cx="2405380" cy="402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</a:rPr>
              <a:t>-</a:t>
            </a:r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</a:rPr>
              <a:t>-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4815" y="-635"/>
            <a:ext cx="719455" cy="1276985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0" y="0"/>
            <a:ext cx="130175" cy="1200150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75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>
            <a:spLocks/>
          </p:cNvSpPr>
          <p:nvPr/>
        </p:nvSpPr>
        <p:spPr>
          <a:xfrm>
            <a:off x="0" y="1038225"/>
            <a:ext cx="10692765" cy="162560"/>
          </a:xfrm>
          <a:prstGeom prst="rect">
            <a:avLst/>
          </a:prstGeom>
          <a:solidFill>
            <a:srgbClr val="0915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Picture " descr="/Users/ijeonghyeon/Library/Group Containers/L48J367XN4.com.infraware.PolarisOffice/EngineTemp/18669/fImage690095764062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692765" cy="116776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143375" y="7006590"/>
            <a:ext cx="2406015" cy="4032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나눔고딕" charset="0"/>
              </a:rPr>
              <a:t>-</a:t>
            </a:r>
            <a:fld id="{B9320F77-B9A0-41C5-862A-B4B631284C64}" type="slidenum">
              <a:rPr>
                <a:latin typeface="맑은 고딕" charset="0"/>
                <a:ea typeface="나눔고딕" charset="0"/>
              </a:rPr>
              <a:t>‹#›</a:t>
            </a:fld>
            <a:r>
              <a:rPr>
                <a:latin typeface="맑은 고딕" charset="0"/>
                <a:ea typeface="나눔고딕" charset="0"/>
              </a:rPr>
              <a:t>-</a:t>
            </a:r>
          </a:p>
        </p:txBody>
      </p:sp>
      <p:sp>
        <p:nvSpPr>
          <p:cNvPr id="9" name="Rect 0"/>
          <p:cNvSpPr>
            <a:spLocks/>
          </p:cNvSpPr>
          <p:nvPr/>
        </p:nvSpPr>
        <p:spPr>
          <a:xfrm flipV="1">
            <a:off x="424815" y="-635"/>
            <a:ext cx="720090" cy="1277620"/>
          </a:xfrm>
          <a:prstGeom prst="round2SameRect">
            <a:avLst>
              <a:gd name="adj1" fmla="val 11370"/>
              <a:gd name="adj2" fmla="val 0"/>
            </a:avLst>
          </a:prstGeom>
          <a:gradFill rotWithShape="1">
            <a:gsLst>
              <a:gs pos="27000">
                <a:schemeClr val="bg1">
                  <a:lumMod val="95000"/>
                </a:schemeClr>
              </a:gs>
              <a:gs pos="56000">
                <a:schemeClr val="bg1"/>
              </a:gs>
              <a:gs pos="85000">
                <a:schemeClr val="bg1">
                  <a:lumMod val="85000"/>
                </a:schemeClr>
              </a:gs>
            </a:gsLst>
            <a:lin ang="17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92100" y="0"/>
            <a:ext cx="130809" cy="1200785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>
            <a:spLocks/>
          </p:cNvSpPr>
          <p:nvPr/>
        </p:nvSpPr>
        <p:spPr>
          <a:xfrm>
            <a:off x="0" y="1038225"/>
            <a:ext cx="10692765" cy="162560"/>
          </a:xfrm>
          <a:prstGeom prst="rect">
            <a:avLst/>
          </a:prstGeom>
          <a:solidFill>
            <a:srgbClr val="0915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Picture " descr="/Users/ijeonghyeon/Library/Group Containers/L48J367XN4.com.infraware.PolarisOffice/EngineTemp/65231/fImage690094871123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692765" cy="116776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143375" y="7006590"/>
            <a:ext cx="2406015" cy="4032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나눔고딕" charset="0"/>
              </a:rPr>
              <a:t>-</a:t>
            </a:r>
            <a:fld id="{B9320F77-B9A0-41C5-862A-B4B631284C64}" type="slidenum">
              <a:rPr>
                <a:latin typeface="맑은 고딕" charset="0"/>
                <a:ea typeface="나눔고딕" charset="0"/>
              </a:rPr>
              <a:t>‹#›</a:t>
            </a:fld>
            <a:r>
              <a:rPr>
                <a:latin typeface="맑은 고딕" charset="0"/>
                <a:ea typeface="나눔고딕" charset="0"/>
              </a:rPr>
              <a:t>-</a:t>
            </a:r>
          </a:p>
        </p:txBody>
      </p:sp>
      <p:sp>
        <p:nvSpPr>
          <p:cNvPr id="9" name="Rect 0"/>
          <p:cNvSpPr>
            <a:spLocks/>
          </p:cNvSpPr>
          <p:nvPr/>
        </p:nvSpPr>
        <p:spPr>
          <a:xfrm flipV="1">
            <a:off x="424815" y="-635"/>
            <a:ext cx="720090" cy="1277620"/>
          </a:xfrm>
          <a:prstGeom prst="round2SameRect">
            <a:avLst>
              <a:gd name="adj1" fmla="val 11370"/>
              <a:gd name="adj2" fmla="val 0"/>
            </a:avLst>
          </a:prstGeom>
          <a:gradFill rotWithShape="1">
            <a:gsLst>
              <a:gs pos="27000">
                <a:schemeClr val="bg1">
                  <a:lumMod val="95000"/>
                </a:schemeClr>
              </a:gs>
              <a:gs pos="56000">
                <a:schemeClr val="bg1"/>
              </a:gs>
              <a:gs pos="85000">
                <a:schemeClr val="bg1">
                  <a:lumMod val="85000"/>
                </a:schemeClr>
              </a:gs>
            </a:gsLst>
            <a:lin ang="17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92100" y="0"/>
            <a:ext cx="130809" cy="1200785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5.png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Relationship Id="rId6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0.xml"></Relationship><Relationship Id="rId5" Type="http://schemas.openxmlformats.org/officeDocument/2006/relationships/image" Target="../media/image48.jpeg"></Relationship><Relationship Id="rId4" Type="http://schemas.openxmlformats.org/officeDocument/2006/relationships/image" Target="../media/image47.png"></Relationship><Relationship Id="rId6" Type="http://schemas.openxmlformats.org/officeDocument/2006/relationships/slideLayout" Target="../slideLayouts/slideLayout9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49.png"></Relationship><Relationship Id="rId5" Type="http://schemas.openxmlformats.org/officeDocument/2006/relationships/slideLayout" Target="../slideLayouts/slideLayout9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51.png"></Relationship><Relationship Id="rId5" Type="http://schemas.openxmlformats.org/officeDocument/2006/relationships/hyperlink" Target="https://www.google.com/url?sa=i&amp;url=https%3A%2F%2Fpytorch.kr%2Fhub%2Fultralytics_yolov5%2F&amp;psig=AOvVaw0l2rhJ7qBdzJl0vnBDo3sA&amp;ust=1701255887273000&amp;source=images&amp;cd=vfe&amp;opi=89978449&amp;ved=0CBEQjRxqFwoTCPjFyJnG5oIDFQAAAAAdAAAAABAD" TargetMode="External"></Relationship><Relationship Id="rId4" Type="http://schemas.openxmlformats.org/officeDocument/2006/relationships/image" Target="../media/image50.png"></Relationship><Relationship Id="rId7" Type="http://schemas.openxmlformats.org/officeDocument/2006/relationships/hyperlink" Target="https://www.google.com/url?sa=i&amp;url=https%3A%2F%2Fpytorch.kr%2Fhub%2Fultralytics_yolov5%2F&amp;psig=AOvVaw0l2rhJ7qBdzJl0vnBDo3sA&amp;ust=1701255887273000&amp;source=images&amp;cd=vfe&amp;opi=89978449&amp;ved=0CBEQjRxqFwoTCPjFyJnG5oIDFQAAAAAdAAAAABAD" TargetMode="External"></Relationship><Relationship Id="rId8" Type="http://schemas.openxmlformats.org/officeDocument/2006/relationships/hyperlink" Target="https://www.google.com/url?sa=i&amp;url=https%3A%2F%2Fpytorch.kr%2Fhub%2Fultralytics_yolov5%2F&amp;psig=AOvVaw0l2rhJ7qBdzJl0vnBDo3sA&amp;ust=1701255887273000&amp;source=images&amp;cd=vfe&amp;opi=89978449&amp;ved=0CBEQjRxqFwoTCPjFyJnG5oIDFQAAAAAdAAAAABAD" TargetMode="External"></Relationship><Relationship Id="rId9" Type="http://schemas.openxmlformats.org/officeDocument/2006/relationships/slideLayout" Target="../slideLayouts/slideLayout9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15.png"></Relationship><Relationship Id="rId2" Type="http://schemas.openxmlformats.org/officeDocument/2006/relationships/notesSlide" Target="../notesSlides/notesSlide14.xml"></Relationship><Relationship Id="rId6" Type="http://schemas.openxmlformats.org/officeDocument/2006/relationships/image" Target="../media/image14.png"></Relationship><Relationship Id="rId5" Type="http://schemas.openxmlformats.org/officeDocument/2006/relationships/image" Target="../media/image13.png"></Relationship><Relationship Id="rId10" Type="http://schemas.openxmlformats.org/officeDocument/2006/relationships/image" Target="../media/image18.png"></Relationship><Relationship Id="rId4" Type="http://schemas.openxmlformats.org/officeDocument/2006/relationships/image" Target="../media/image12.png"></Relationship><Relationship Id="rId9" Type="http://schemas.openxmlformats.org/officeDocument/2006/relationships/image" Target="../media/image17.png"></Relationship><Relationship Id="rId11" Type="http://schemas.openxmlformats.org/officeDocument/2006/relationships/slideLayout" Target="../slideLayouts/slideLayout9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image" Target="../media/image28.png"></Relationship><Relationship Id="rId5" Type="http://schemas.openxmlformats.org/officeDocument/2006/relationships/slideLayout" Target="../slideLayouts/slideLayout9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33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7" Type="http://schemas.openxmlformats.org/officeDocument/2006/relationships/image" Target="../media/image41.png"></Relationship><Relationship Id="rId2" Type="http://schemas.openxmlformats.org/officeDocument/2006/relationships/notesSlide" Target="../notesSlides/notesSlide17.xml"></Relationship><Relationship Id="rId6" Type="http://schemas.openxmlformats.org/officeDocument/2006/relationships/image" Target="../media/image40.png"></Relationship><Relationship Id="rId5" Type="http://schemas.openxmlformats.org/officeDocument/2006/relationships/image" Target="../media/image39.png"></Relationship><Relationship Id="rId4" Type="http://schemas.openxmlformats.org/officeDocument/2006/relationships/image" Target="../media/image38.png"></Relationship><Relationship Id="rId8" Type="http://schemas.openxmlformats.org/officeDocument/2006/relationships/slideLayout" Target="../slideLayouts/slideLayout33.xml"></Relationship></Relationships>
</file>

<file path=ppt/slides/_rels/slide18.xml.rels><?xml version="1.0" encoding="UTF-8"?>
<Relationships xmlns="http://schemas.openxmlformats.org/package/2006/relationships"><Relationship Id="rId8" Type="http://schemas.openxmlformats.org/officeDocument/2006/relationships/image" Target="../media/image33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32.png"></Relationship><Relationship Id="rId12" Type="http://schemas.openxmlformats.org/officeDocument/2006/relationships/image" Target="../media/image37.png"></Relationship><Relationship Id="rId2" Type="http://schemas.openxmlformats.org/officeDocument/2006/relationships/notesSlide" Target="../notesSlides/notesSlide18.xml"></Relationship><Relationship Id="rId6" Type="http://schemas.openxmlformats.org/officeDocument/2006/relationships/image" Target="../media/image31.png"></Relationship><Relationship Id="rId11" Type="http://schemas.openxmlformats.org/officeDocument/2006/relationships/image" Target="../media/image36.png"></Relationship><Relationship Id="rId5" Type="http://schemas.openxmlformats.org/officeDocument/2006/relationships/image" Target="../media/image30.png"></Relationship><Relationship Id="rId10" Type="http://schemas.openxmlformats.org/officeDocument/2006/relationships/image" Target="../media/image35.png"></Relationship><Relationship Id="rId4" Type="http://schemas.openxmlformats.org/officeDocument/2006/relationships/image" Target="../media/image29.png"></Relationship><Relationship Id="rId9" Type="http://schemas.openxmlformats.org/officeDocument/2006/relationships/image" Target="../media/image34.png"></Relationship><Relationship Id="rId13" Type="http://schemas.openxmlformats.org/officeDocument/2006/relationships/slideLayout" Target="../slideLayouts/slideLayout33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19.xml"></Relationship><Relationship Id="rId5" Type="http://schemas.openxmlformats.org/officeDocument/2006/relationships/image" Target="../media/image43.png"></Relationship><Relationship Id="rId6" Type="http://schemas.openxmlformats.org/officeDocument/2006/relationships/slideLayout" Target="../slideLayouts/slideLayout9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8.png"></Relationship><Relationship Id="rId4" Type="http://schemas.openxmlformats.org/officeDocument/2006/relationships/slideLayout" Target="../slideLayouts/slideLayout14.xml"></Relationship></Relationships>
</file>

<file path=ppt/slides/_rels/slide20.xml.rels><?xml version="1.0" encoding="UTF-8"?>
<Relationships xmlns="http://schemas.openxmlformats.org/package/2006/relationships"><Relationship Id="rId5" Type="http://schemas.openxmlformats.org/officeDocument/2006/relationships/image" Target="../media/image5.png"></Relationship><Relationship Id="rId4" Type="http://schemas.openxmlformats.org/officeDocument/2006/relationships/notesSlide" Target="../notesSlides/notesSlide20.xml"></Relationship><Relationship Id="rId6" Type="http://schemas.openxmlformats.org/officeDocument/2006/relationships/slideLayout" Target="../slideLayouts/slideLayout9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slideLayout" Target="../slideLayouts/slideLayout9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7" Type="http://schemas.openxmlformats.org/officeDocument/2006/relationships/image" Target="../media/image55.png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image" Target="../media/image54.png"></Relationship><Relationship Id="rId5" Type="http://schemas.openxmlformats.org/officeDocument/2006/relationships/image" Target="../media/image53.png"></Relationship><Relationship Id="rId4" Type="http://schemas.openxmlformats.org/officeDocument/2006/relationships/image" Target="../media/image52.png"></Relationship><Relationship Id="rId8" Type="http://schemas.openxmlformats.org/officeDocument/2006/relationships/slideLayout" Target="../slideLayouts/slideLayout9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3.xml"></Relationship><Relationship Id="rId6" Type="http://schemas.openxmlformats.org/officeDocument/2006/relationships/image" Target="../media/image28.png"></Relationship><Relationship Id="rId5" Type="http://schemas.openxmlformats.org/officeDocument/2006/relationships/image" Target="../media/image57.png"></Relationship><Relationship Id="rId4" Type="http://schemas.openxmlformats.org/officeDocument/2006/relationships/image" Target="../media/image56.png"></Relationship><Relationship Id="rId7" Type="http://schemas.openxmlformats.org/officeDocument/2006/relationships/slideLayout" Target="../slideLayouts/slideLayout9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4.xml"></Relationship><Relationship Id="rId6" Type="http://schemas.openxmlformats.org/officeDocument/2006/relationships/image" Target="../media/fImage9750085712397.png"></Relationship><Relationship Id="rId7" Type="http://schemas.openxmlformats.org/officeDocument/2006/relationships/slideLayout" Target="../slideLayouts/slideLayout23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7718175702294.png"></Relationship><Relationship Id="rId6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6.xml"></Relationship><Relationship Id="rId4" Type="http://schemas.openxmlformats.org/officeDocument/2006/relationships/image" Target="../media/image60.png"></Relationship><Relationship Id="rId5" Type="http://schemas.openxmlformats.org/officeDocument/2006/relationships/slideLayout" Target="../slideLayouts/slideLayout9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7.xml"></Relationship><Relationship Id="rId5" Type="http://schemas.openxmlformats.org/officeDocument/2006/relationships/image" Target="../media/fImage1541207546408.png"></Relationship><Relationship Id="rId6" Type="http://schemas.openxmlformats.org/officeDocument/2006/relationships/slideLayout" Target="../slideLayouts/slideLayout9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Relationship Id="rId6" Type="http://schemas.openxmlformats.org/officeDocument/2006/relationships/slideLayout" Target="../slideLayouts/slideLayout10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5.png"></Relationship><Relationship Id="rId1" Type="http://schemas.openxmlformats.org/officeDocument/2006/relationships/slideLayout" Target="../slideLayouts/slideLayout10.xml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5.png"></Relationship><Relationship Id="rId1" Type="http://schemas.openxmlformats.org/officeDocument/2006/relationships/slideLayout" Target="../slideLayouts/slideLayout10.xml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4.xml"></Relationship><Relationship Id="rId6" Type="http://schemas.openxmlformats.org/officeDocument/2006/relationships/image" Target="../media/image11.jpeg"></Relationship><Relationship Id="rId5" Type="http://schemas.openxmlformats.org/officeDocument/2006/relationships/image" Target="../media/image10.png"></Relationship><Relationship Id="rId4" Type="http://schemas.openxmlformats.org/officeDocument/2006/relationships/image" Target="../media/image9.jpeg"></Relationship><Relationship Id="rId7" Type="http://schemas.openxmlformats.org/officeDocument/2006/relationships/slideLayout" Target="../slideLayouts/slideLayout9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9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7.xml"></Relationship><Relationship Id="rId5" Type="http://schemas.openxmlformats.org/officeDocument/2006/relationships/image" Target="../media/image20.png"></Relationship><Relationship Id="rId4" Type="http://schemas.openxmlformats.org/officeDocument/2006/relationships/image" Target="../media/image19.png"></Relationship><Relationship Id="rId6" Type="http://schemas.openxmlformats.org/officeDocument/2006/relationships/slideLayout" Target="../slideLayouts/slideLayout9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25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24.png"></Relationship><Relationship Id="rId2" Type="http://schemas.openxmlformats.org/officeDocument/2006/relationships/notesSlide" Target="../notesSlides/notesSlide8.xml"></Relationship><Relationship Id="rId6" Type="http://schemas.openxmlformats.org/officeDocument/2006/relationships/image" Target="../media/image23.png"></Relationship><Relationship Id="rId5" Type="http://schemas.openxmlformats.org/officeDocument/2006/relationships/image" Target="../media/image22.png"></Relationship><Relationship Id="rId10" Type="http://schemas.openxmlformats.org/officeDocument/2006/relationships/image" Target="../media/image27.png"></Relationship><Relationship Id="rId4" Type="http://schemas.openxmlformats.org/officeDocument/2006/relationships/image" Target="../media/image21.png"></Relationship><Relationship Id="rId9" Type="http://schemas.openxmlformats.org/officeDocument/2006/relationships/image" Target="../media/image26.png"></Relationship><Relationship Id="rId11" Type="http://schemas.openxmlformats.org/officeDocument/2006/relationships/slideLayout" Target="../slideLayouts/slideLayout9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3935" y="2801620"/>
            <a:ext cx="79375" cy="11684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B7377-C2A5-DC50-7F60-BB7144F00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12983"/>
          <a:stretch/>
        </p:blipFill>
        <p:spPr>
          <a:xfrm>
            <a:off x="-635" y="0"/>
            <a:ext cx="10692130" cy="7089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6FDA62C-8DE8-171B-4917-DFB549F404EE}"/>
              </a:ext>
            </a:extLst>
          </p:cNvPr>
          <p:cNvGrpSpPr/>
          <p:nvPr/>
        </p:nvGrpSpPr>
        <p:grpSpPr>
          <a:xfrm>
            <a:off x="1125855" y="-995045"/>
            <a:ext cx="8313420" cy="8312785"/>
            <a:chOff x="1125855" y="-995045"/>
            <a:chExt cx="8313420" cy="8312785"/>
          </a:xfrm>
        </p:grpSpPr>
        <p:sp>
          <p:nvSpPr>
            <p:cNvPr id="27" name="양쪽 모서리가 둥근 사각형 166"/>
            <p:cNvSpPr>
              <a:spLocks/>
            </p:cNvSpPr>
            <p:nvPr/>
          </p:nvSpPr>
          <p:spPr>
            <a:xfrm rot="5400000">
              <a:off x="4288155" y="-995045"/>
              <a:ext cx="2244090" cy="83134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984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그림 27" descr="/Users/ijeonghyeon/Library/Group Containers/L48J367XN4.com.infraware.PolarisOffice/EngineTemp/94129/image4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 flipV="1">
              <a:off x="1125855" y="4051935"/>
              <a:ext cx="8313420" cy="231775"/>
            </a:xfrm>
            <a:prstGeom prst="rect"/>
            <a:noFill/>
          </p:spPr>
        </p:pic>
        <p:pic>
          <p:nvPicPr>
            <p:cNvPr id="29" name="그림 28" descr="/Users/ijeonghyeon/Library/Group Containers/L48J367XN4.com.infraware.PolarisOffice/EngineTemp/94129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40889"/>
              <a:ext cx="8314055" cy="242570"/>
            </a:xfrm>
            <a:prstGeom prst="rect"/>
            <a:noFill/>
          </p:spPr>
        </p:pic>
        <p:sp>
          <p:nvSpPr>
            <p:cNvPr id="31" name="TextBox 36"/>
            <p:cNvSpPr txBox="1">
              <a:spLocks/>
            </p:cNvSpPr>
            <p:nvPr/>
          </p:nvSpPr>
          <p:spPr>
            <a:xfrm rot="0">
              <a:off x="1439545" y="2476500"/>
              <a:ext cx="7685405" cy="1354455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산업보안을</a:t>
              </a:r>
              <a:r>
                <a:rPr lang="en-US" altLang="ko-KR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위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한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X-ray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영상 기반 소형 저장장치 검출</a:t>
              </a:r>
              <a:endParaRPr lang="ko-KR" altLang="en-US" sz="22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22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X-ray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image-based small stor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a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ge device 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detection 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for 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industrial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2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security</a:t>
              </a:r>
              <a:endParaRPr lang="ko-KR" altLang="en-US" sz="22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490" y="5680075"/>
            <a:ext cx="4208780" cy="384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 </a:t>
            </a:r>
            <a:r>
              <a:rPr lang="en-US" altLang="ko-KR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이정현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" y="7089775"/>
            <a:ext cx="2841625" cy="422910"/>
          </a:xfrm>
          <a:prstGeom prst="rect">
            <a:avLst/>
          </a:prstGeom>
          <a:noFill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205" y="7103745"/>
            <a:ext cx="2022475" cy="422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75EC4-4718-B8E7-4992-9358F6587722}"/>
              </a:ext>
            </a:extLst>
          </p:cNvPr>
          <p:cNvSpPr txBox="1"/>
          <p:nvPr/>
        </p:nvSpPr>
        <p:spPr>
          <a:xfrm>
            <a:off x="6079490" y="6207125"/>
            <a:ext cx="4208780" cy="384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전명근</a:t>
            </a: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상자 55"/>
          <p:cNvSpPr txBox="1">
            <a:spLocks/>
          </p:cNvSpPr>
          <p:nvPr/>
        </p:nvSpPr>
        <p:spPr>
          <a:xfrm rot="0">
            <a:off x="1304290" y="1450975"/>
            <a:ext cx="3023235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>
            <a:lvl1pPr marL="0" indent="0" rtl="0" algn="l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1pPr>
            <a:lvl2pPr marL="494030" indent="3175" rtl="0" algn="l" fontAlgn="base" latinLnBrk="1" lvl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2pPr>
            <a:lvl3pPr marL="990600" indent="5080" rtl="0" algn="l" fontAlgn="base" latinLnBrk="1" lvl="2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3pPr>
            <a:lvl4pPr marL="1486535" indent="6985" rtl="0" algn="l" fontAlgn="base" latinLnBrk="1" lvl="3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4pPr>
            <a:lvl5pPr marL="1980565" indent="10160" rtl="0" algn="l" fontAlgn="base" latinLnBrk="1" lvl="4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5pPr>
            <a:lvl6pPr marL="2488565" indent="0" rtl="0" algn="l" defTabSz="995680" eaLnBrk="1" latinLnBrk="1" hangingPunct="1" lvl="5"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6pPr>
            <a:lvl7pPr marL="2986405" indent="0" rtl="0" algn="l" defTabSz="995680" eaLnBrk="1" latinLnBrk="1" hangingPunct="1" lvl="6"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7pPr>
            <a:lvl8pPr marL="3484245" indent="0" rtl="0" algn="l" defTabSz="995680" eaLnBrk="1" latinLnBrk="1" hangingPunct="1" lvl="7"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8pPr>
            <a:lvl9pPr marL="3982085" indent="0" rtl="0" algn="l" defTabSz="995680" eaLnBrk="1" latinLnBrk="1" hangingPunct="1" lvl="8">
              <a:buFontTx/>
              <a:buNone/>
              <a:defRPr lang="en-GB" altLang="en-US" sz="1305">
                <a:solidFill>
                  <a:srgbClr val="292929"/>
                </a:solidFill>
                <a:latin typeface="Rix모던고딕 EB" charset="0"/>
                <a:ea typeface="굴림" charset="0"/>
                <a:cs typeface="+mn-cs"/>
              </a:defRPr>
            </a:lvl9pPr>
          </a:lstStyle>
          <a:p>
            <a:pPr marL="0" indent="0" latinLnBrk="0">
              <a:buFontTx/>
              <a:buNone/>
              <a:defRPr/>
            </a:pPr>
            <a:r>
              <a: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Faster</a:t>
            </a:r>
            <a:r>
              <a: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 R-CNN</a:t>
            </a:r>
            <a:endParaRPr lang="ko-KR" altLang="en-US" sz="1800" b="1">
              <a:ln w="1270" cap="flat" cmpd="sng">
                <a:noFill/>
                <a:prstDash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70"/>
          <p:cNvSpPr txBox="1">
            <a:spLocks/>
          </p:cNvSpPr>
          <p:nvPr/>
        </p:nvSpPr>
        <p:spPr>
          <a:xfrm>
            <a:off x="505460" y="2006600"/>
            <a:ext cx="8398510" cy="1109345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1" name="그림 72" descr="/Users/ijeonghyeon/Library/Group Containers/L48J367XN4.com.infraware.PolarisOffice/EngineTemp/99881/image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4170" y="3119755"/>
            <a:ext cx="3947160" cy="4029709"/>
          </a:xfrm>
          <a:prstGeom prst="rect"/>
          <a:noFill/>
        </p:spPr>
      </p:pic>
      <p:pic>
        <p:nvPicPr>
          <p:cNvPr id="53" name="그림 74" descr="/Users/ijeonghyeon/Library/Group Containers/L48J367XN4.com.infraware.PolarisOffice/EngineTemp/99881/image48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743450" y="3303905"/>
            <a:ext cx="5207000" cy="2928620"/>
          </a:xfrm>
          <a:prstGeom prst="rect"/>
          <a:noFill/>
        </p:spPr>
      </p:pic>
      <p:sp>
        <p:nvSpPr>
          <p:cNvPr id="54" name="텍스트 상자 5"/>
          <p:cNvSpPr txBox="1">
            <a:spLocks/>
          </p:cNvSpPr>
          <p:nvPr/>
        </p:nvSpPr>
        <p:spPr>
          <a:xfrm rot="0">
            <a:off x="396240" y="1918969"/>
            <a:ext cx="834199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region proposal(관심영역 추출) 단계와 classification</a:t>
            </a:r>
            <a:r>
              <a:rPr lang="ko-KR" altLang="en-US" sz="1600" b="1">
                <a:latin typeface="맑은 고딕" charset="0"/>
              </a:rPr>
              <a:t>(분류)</a:t>
            </a:r>
            <a:r>
              <a:rPr lang="ko-KR" altLang="en-US" sz="1600" b="1">
                <a:latin typeface="맑은 고딕" charset="0"/>
              </a:rPr>
              <a:t> 단계를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순차적으로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수행하는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대표적인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2-stage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객체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검출</a:t>
            </a:r>
            <a:r>
              <a:rPr lang="ko-KR" altLang="en-US" sz="1600" b="1">
                <a:latin typeface="맑은 고딕" charset="0"/>
              </a:rPr>
              <a:t> 모델     </a:t>
            </a:r>
            <a:endParaRPr lang="ko-KR" altLang="en-US" sz="1600" b="1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Tx/>
              <a:buNone/>
            </a:pPr>
            <a:endParaRPr lang="ko-KR" altLang="en-US" sz="1600" u="sng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endParaRPr lang="ko-KR" altLang="en-US" sz="1600">
              <a:latin typeface="맑은 고딕" charset="0"/>
            </a:endParaRPr>
          </a:p>
        </p:txBody>
      </p:sp>
      <p:pic>
        <p:nvPicPr>
          <p:cNvPr id="55" name="그림 6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3400" cy="1292860"/>
          </a:xfrm>
          <a:prstGeom prst="rect"/>
          <a:noFill/>
        </p:spPr>
      </p:pic>
      <p:sp>
        <p:nvSpPr>
          <p:cNvPr id="56" name="텍스트 상자 7"/>
          <p:cNvSpPr txBox="1">
            <a:spLocks/>
          </p:cNvSpPr>
          <p:nvPr/>
        </p:nvSpPr>
        <p:spPr>
          <a:xfrm rot="0">
            <a:off x="708660" y="379095"/>
            <a:ext cx="784161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3.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 모델 :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Faster R-CNN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72"/>
          <p:cNvSpPr txBox="1">
            <a:spLocks/>
          </p:cNvSpPr>
          <p:nvPr/>
        </p:nvSpPr>
        <p:spPr>
          <a:xfrm rot="0">
            <a:off x="1341755" y="7158355"/>
            <a:ext cx="2064384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Faster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R-CNN의 구성도</a:t>
            </a:r>
            <a:endParaRPr lang="ko-KR" altLang="en-US" sz="1400"/>
          </a:p>
        </p:txBody>
      </p:sp>
      <p:sp>
        <p:nvSpPr>
          <p:cNvPr id="58" name="텍스트 상자 73"/>
          <p:cNvSpPr txBox="1">
            <a:spLocks/>
          </p:cNvSpPr>
          <p:nvPr/>
        </p:nvSpPr>
        <p:spPr>
          <a:xfrm rot="0">
            <a:off x="6949440" y="6296660"/>
            <a:ext cx="1200785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Feature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추출</a:t>
            </a:r>
            <a:endParaRPr lang="ko-KR" altLang="en-US" sz="1400"/>
          </a:p>
        </p:txBody>
      </p:sp>
      <p:sp>
        <p:nvSpPr>
          <p:cNvPr id="59" name="도형 75"/>
          <p:cNvSpPr>
            <a:spLocks/>
          </p:cNvSpPr>
          <p:nvPr/>
        </p:nvSpPr>
        <p:spPr>
          <a:xfrm rot="5400000">
            <a:off x="662305" y="1382395"/>
            <a:ext cx="383540" cy="417195"/>
          </a:xfrm>
          <a:prstGeom prst="diamond"/>
          <a:gradFill rotWithShape="1">
            <a:gsLst>
              <a:gs pos="22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 cap="flat" cmpd="sng">
            <a:gradFill rotWithShape="1">
              <a:gsLst>
                <a:gs pos="9000">
                  <a:schemeClr val="accent5">
                    <a:lumMod val="75000"/>
                  </a:schemeClr>
                </a:gs>
                <a:gs pos="4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82" descr="/Users/ijeonghyeon/Library/Group Containers/L48J367XN4.com.infraware.PolarisOffice/EngineTemp/99881/image4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13180" y="3211195"/>
            <a:ext cx="7155815" cy="4293235"/>
          </a:xfrm>
          <a:prstGeom prst="rect"/>
          <a:noFill/>
        </p:spPr>
      </p:pic>
      <p:pic>
        <p:nvPicPr>
          <p:cNvPr id="52" name="그림 68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-6350" y="0"/>
            <a:ext cx="10693400" cy="1292860"/>
          </a:xfrm>
          <a:prstGeom prst="rect"/>
          <a:noFill/>
        </p:spPr>
      </p:pic>
      <p:sp>
        <p:nvSpPr>
          <p:cNvPr id="51" name="텍스트 상자 65"/>
          <p:cNvSpPr txBox="1">
            <a:spLocks/>
          </p:cNvSpPr>
          <p:nvPr/>
        </p:nvSpPr>
        <p:spPr>
          <a:xfrm rot="0">
            <a:off x="708660" y="379095"/>
            <a:ext cx="784161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3.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 모델 :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Xception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74"/>
          <p:cNvSpPr txBox="1">
            <a:spLocks/>
          </p:cNvSpPr>
          <p:nvPr/>
        </p:nvSpPr>
        <p:spPr>
          <a:xfrm rot="0">
            <a:off x="428625" y="1918969"/>
            <a:ext cx="834199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Inception의 Factorization(연산복잡도), Representational bottleneck(차원축소시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정보량이</a:t>
            </a:r>
            <a:r>
              <a:rPr lang="ko-KR" altLang="en-US" sz="1600" b="1">
                <a:latin typeface="맑은 고딕" charset="0"/>
              </a:rPr>
              <a:t> 감소하는 현상)</a:t>
            </a:r>
            <a:r>
              <a:rPr lang="ko-KR" altLang="en-US" sz="1600" b="1">
                <a:latin typeface="맑은 고딕" charset="0"/>
              </a:rPr>
              <a:t> 문제를 개선한 모델</a:t>
            </a:r>
            <a:endParaRPr lang="ko-KR" altLang="en-US" sz="1600" b="1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ImageNet을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백본으로</a:t>
            </a:r>
            <a:r>
              <a:rPr lang="ko-KR" altLang="en-US" sz="1600" b="1">
                <a:latin typeface="맑은 고딕" charset="0"/>
              </a:rPr>
              <a:t> 사용하는 CNN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아키텍처</a:t>
            </a:r>
            <a:endParaRPr lang="ko-KR" altLang="en-US" sz="1600" b="1">
              <a:latin typeface="맑은 고딕" charset="0"/>
            </a:endParaRPr>
          </a:p>
        </p:txBody>
      </p:sp>
      <p:grpSp>
        <p:nvGrpSpPr>
          <p:cNvPr id="60" name="그룹 78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61" name="텍스트 상자 76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Xception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도형 77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sp>
        <p:nvSpPr>
          <p:cNvPr id="63" name="텍스트 상자 79"/>
          <p:cNvSpPr txBox="1">
            <a:spLocks/>
          </p:cNvSpPr>
          <p:nvPr/>
        </p:nvSpPr>
        <p:spPr>
          <a:xfrm rot="0">
            <a:off x="4544695" y="6983730"/>
            <a:ext cx="1664970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Xception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아키텍처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54"/>
          <p:cNvSpPr txBox="1">
            <a:spLocks/>
          </p:cNvSpPr>
          <p:nvPr/>
        </p:nvSpPr>
        <p:spPr>
          <a:xfrm>
            <a:off x="699770" y="2014854"/>
            <a:ext cx="10580370" cy="55562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8" name="텍스트 상자 67"/>
          <p:cNvSpPr txBox="1">
            <a:spLocks/>
          </p:cNvSpPr>
          <p:nvPr/>
        </p:nvSpPr>
        <p:spPr>
          <a:xfrm rot="0">
            <a:off x="758190" y="1445895"/>
            <a:ext cx="290830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800" b="1">
              <a:ln w="1270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9" name="그림 76" descr="/Users/ijeonghyeon/Library/Group Containers/L48J367XN4.com.infraware.PolarisOffice/EngineTemp/99881/image5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4620" y="2975610"/>
            <a:ext cx="5366385" cy="3158490"/>
          </a:xfrm>
          <a:prstGeom prst="rect"/>
          <a:noFill/>
        </p:spPr>
      </p:pic>
      <p:sp>
        <p:nvSpPr>
          <p:cNvPr id="50" name="텍스트 상자 77"/>
          <p:cNvSpPr txBox="1">
            <a:spLocks/>
          </p:cNvSpPr>
          <p:nvPr/>
        </p:nvSpPr>
        <p:spPr>
          <a:xfrm>
            <a:off x="3060065" y="263652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br>
              <a:rPr sz="1800">
                <a:latin typeface="맑은 고딕" charset="0"/>
                <a:ea typeface="맑은 고딕" charset="0"/>
                <a:cs typeface="+mn-cs"/>
              </a:rPr>
            </a:b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1" name="그림 78" descr="/Users/ijeonghyeon/Library/Group Containers/L48J367XN4.com.infraware.PolarisOffice/EngineTemp/99881/image51.png">
            <a:hlinkClick r:id="rId8"/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57190" y="3114675"/>
            <a:ext cx="5012055" cy="2501900"/>
          </a:xfrm>
          <a:prstGeom prst="rect"/>
          <a:noFill/>
        </p:spPr>
      </p:pic>
      <p:pic>
        <p:nvPicPr>
          <p:cNvPr id="52" name="그림 69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-6350" y="0"/>
            <a:ext cx="10693400" cy="1292860"/>
          </a:xfrm>
          <a:prstGeom prst="rect"/>
          <a:noFill/>
        </p:spPr>
      </p:pic>
      <p:sp>
        <p:nvSpPr>
          <p:cNvPr id="53" name="텍스트 상자 70"/>
          <p:cNvSpPr txBox="1">
            <a:spLocks/>
          </p:cNvSpPr>
          <p:nvPr/>
        </p:nvSpPr>
        <p:spPr>
          <a:xfrm rot="0">
            <a:off x="708660" y="379095"/>
            <a:ext cx="784161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3.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 모델 :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YOLO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80"/>
          <p:cNvSpPr txBox="1">
            <a:spLocks/>
          </p:cNvSpPr>
          <p:nvPr/>
        </p:nvSpPr>
        <p:spPr>
          <a:xfrm rot="0">
            <a:off x="428625" y="1918969"/>
            <a:ext cx="8912860" cy="8299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이미지에 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바운딩박스</a:t>
            </a:r>
            <a:r>
              <a:rPr lang="ko-KR" altLang="en-US" sz="1600" b="1">
                <a:latin typeface="맑은 고딕" charset="0"/>
              </a:rPr>
              <a:t>와 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클래스확률</a:t>
            </a:r>
            <a:r>
              <a:rPr lang="ko-KR" altLang="en-US" sz="1600" b="1">
                <a:latin typeface="맑은 고딕" charset="0"/>
              </a:rPr>
              <a:t>로 객체를 실시간으로 탐지하는 1-Stage 객체탐지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모델</a:t>
            </a:r>
            <a:r>
              <a:rPr lang="ko-KR" altLang="en-US" sz="1600" b="1">
                <a:latin typeface="맑은 고딕" charset="0"/>
              </a:rPr>
              <a:t> </a:t>
            </a:r>
            <a:endParaRPr lang="ko-KR" altLang="en-US" sz="1600" b="1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Regional Proposal과 Classification</a:t>
            </a:r>
            <a:r>
              <a:rPr lang="ko-KR" altLang="en-US" sz="1600" b="1">
                <a:latin typeface="맑은 고딕" charset="0"/>
              </a:rPr>
              <a:t>을 동시에 수행하므로 </a:t>
            </a:r>
            <a:r>
              <a:rPr lang="ko-KR" altLang="en-US" sz="1600" b="1">
                <a:solidFill>
                  <a:srgbClr val="FF0000"/>
                </a:solidFill>
                <a:latin typeface="+mn-ea"/>
              </a:rPr>
              <a:t>검출 속도가 우수</a:t>
            </a:r>
            <a:r>
              <a:rPr lang="ko-KR" altLang="en-US" sz="1600" b="1">
                <a:latin typeface="맑은 고딕" charset="0"/>
              </a:rPr>
              <a:t>.</a:t>
            </a:r>
            <a:endParaRPr lang="ko-KR" altLang="en-US" sz="1600" b="1">
              <a:latin typeface="맑은 고딕" charset="0"/>
            </a:endParaRPr>
          </a:p>
        </p:txBody>
      </p:sp>
      <p:grpSp>
        <p:nvGrpSpPr>
          <p:cNvPr id="63" name="그룹 83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64" name="텍스트 상자 81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도형 82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sp>
        <p:nvSpPr>
          <p:cNvPr id="66" name="텍스트 상자 84"/>
          <p:cNvSpPr txBox="1">
            <a:spLocks/>
          </p:cNvSpPr>
          <p:nvPr/>
        </p:nvSpPr>
        <p:spPr>
          <a:xfrm rot="0">
            <a:off x="1717675" y="6367780"/>
            <a:ext cx="1898014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YOLO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객체 검출 방식</a:t>
            </a:r>
            <a:endParaRPr lang="ko-KR" altLang="en-US" sz="1400"/>
          </a:p>
        </p:txBody>
      </p:sp>
      <p:sp>
        <p:nvSpPr>
          <p:cNvPr id="67" name="텍스트 상자 85"/>
          <p:cNvSpPr txBox="1">
            <a:spLocks/>
          </p:cNvSpPr>
          <p:nvPr/>
        </p:nvSpPr>
        <p:spPr>
          <a:xfrm rot="0">
            <a:off x="7273925" y="5726430"/>
            <a:ext cx="1657985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YOLO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모델별 속도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2273935" y="2801620"/>
            <a:ext cx="80645" cy="11811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" name="Picture 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61" r="12983"/>
          <a:stretch>
            <a:fillRect/>
          </a:stretch>
        </p:blipFill>
        <p:spPr>
          <a:xfrm rot="0">
            <a:off x="-635" y="0"/>
            <a:ext cx="10693400" cy="7091045"/>
          </a:xfrm>
          <a:prstGeom prst="rect"/>
          <a:noFill/>
        </p:spPr>
      </p:pic>
      <p:grpSp>
        <p:nvGrpSpPr>
          <p:cNvPr id="2" name="Group 5"/>
          <p:cNvGrpSpPr/>
          <p:nvPr/>
        </p:nvGrpSpPr>
        <p:grpSpPr>
          <a:xfrm rot="0">
            <a:off x="1125855" y="2033905"/>
            <a:ext cx="8442325" cy="1663700"/>
            <a:chOff x="1125855" y="2033905"/>
            <a:chExt cx="8442325" cy="1663700"/>
          </a:xfrm>
        </p:grpSpPr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4578985" y="-1291590"/>
              <a:ext cx="1663700" cy="83146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867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V="1">
              <a:off x="1125855" y="3437890"/>
              <a:ext cx="8314055" cy="232410"/>
            </a:xfrm>
            <a:prstGeom prst="rect"/>
            <a:noFill/>
          </p:spPr>
        </p:pic>
        <p:pic>
          <p:nvPicPr>
            <p:cNvPr id="29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35175"/>
              <a:ext cx="8314689" cy="243205"/>
            </a:xfrm>
            <a:prstGeom prst="rect"/>
            <a:noFill/>
          </p:spPr>
        </p:pic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1439545" y="2564765"/>
              <a:ext cx="8012429" cy="615950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4.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데이터셋 구축 및 모델 학습 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평가</a:t>
              </a:r>
              <a:endParaRPr lang="ko-KR" altLang="en-US" sz="40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/Users/ijeonghyeon/Library/Group Containers/L48J367XN4.com.infraware.PolarisOffice/EngineTemp/99881/image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0815" y="7089775"/>
            <a:ext cx="2842895" cy="424180"/>
          </a:xfrm>
          <a:prstGeom prst="rect"/>
          <a:noFill/>
        </p:spPr>
      </p:pic>
      <p:pic>
        <p:nvPicPr>
          <p:cNvPr id="36" name="Picture " descr="/Users/ijeonghyeon/Library/Group Containers/L48J367XN4.com.infraware.PolarisOffice/EngineTemp/99881/image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98205" y="7103745"/>
            <a:ext cx="2023745" cy="424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1905635"/>
            <a:ext cx="1713230" cy="1550035"/>
          </a:xfrm>
          <a:prstGeom prst="rect">
            <a:avLst/>
          </a:prstGeom>
          <a:noFill/>
        </p:spPr>
      </p:pic>
      <p:pic>
        <p:nvPicPr>
          <p:cNvPr id="71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5" y="1972945"/>
            <a:ext cx="1539240" cy="1550035"/>
          </a:xfrm>
          <a:prstGeom prst="rect">
            <a:avLst/>
          </a:prstGeom>
          <a:noFill/>
        </p:spPr>
      </p:pic>
      <p:pic>
        <p:nvPicPr>
          <p:cNvPr id="72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30" y="1978660"/>
            <a:ext cx="1410335" cy="1334135"/>
          </a:xfrm>
          <a:prstGeom prst="rect">
            <a:avLst/>
          </a:prstGeom>
          <a:noFill/>
        </p:spPr>
      </p:pic>
      <p:pic>
        <p:nvPicPr>
          <p:cNvPr id="73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2040890"/>
            <a:ext cx="1869440" cy="1334135"/>
          </a:xfrm>
          <a:prstGeom prst="rect">
            <a:avLst/>
          </a:prstGeom>
          <a:noFill/>
        </p:spPr>
      </p:pic>
      <p:pic>
        <p:nvPicPr>
          <p:cNvPr id="74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3901440"/>
            <a:ext cx="1085850" cy="1405890"/>
          </a:xfrm>
          <a:prstGeom prst="rect">
            <a:avLst/>
          </a:prstGeom>
          <a:noFill/>
        </p:spPr>
      </p:pic>
      <p:pic>
        <p:nvPicPr>
          <p:cNvPr id="75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3920490"/>
            <a:ext cx="1451610" cy="1223645"/>
          </a:xfrm>
          <a:prstGeom prst="rect">
            <a:avLst/>
          </a:prstGeom>
          <a:noFill/>
        </p:spPr>
      </p:pic>
      <p:pic>
        <p:nvPicPr>
          <p:cNvPr id="76" name="그림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90" y="3920490"/>
            <a:ext cx="2159635" cy="133413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73922F-FFC7-72B6-F3D7-DD573DB9F75F}"/>
              </a:ext>
            </a:extLst>
          </p:cNvPr>
          <p:cNvSpPr txBox="1"/>
          <p:nvPr/>
        </p:nvSpPr>
        <p:spPr>
          <a:xfrm>
            <a:off x="1304290" y="3524885"/>
            <a:ext cx="51816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HDD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9FCCB-086F-6A8B-1682-8F6F47FD91D7}"/>
              </a:ext>
            </a:extLst>
          </p:cNvPr>
          <p:cNvSpPr txBox="1"/>
          <p:nvPr/>
        </p:nvSpPr>
        <p:spPr>
          <a:xfrm>
            <a:off x="3025775" y="3544570"/>
            <a:ext cx="120904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HDD_External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F16CB-B0EA-844D-D282-984C4D438675}"/>
              </a:ext>
            </a:extLst>
          </p:cNvPr>
          <p:cNvSpPr txBox="1"/>
          <p:nvPr/>
        </p:nvSpPr>
        <p:spPr>
          <a:xfrm>
            <a:off x="5341620" y="3524885"/>
            <a:ext cx="45847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SSD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90214-B3F7-8C4B-E3CA-E39669288A0F}"/>
              </a:ext>
            </a:extLst>
          </p:cNvPr>
          <p:cNvSpPr txBox="1"/>
          <p:nvPr/>
        </p:nvSpPr>
        <p:spPr>
          <a:xfrm>
            <a:off x="7753985" y="3408680"/>
            <a:ext cx="68897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Laptop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6175C-7FC8-99BE-8EEB-D985B0CFD993}"/>
              </a:ext>
            </a:extLst>
          </p:cNvPr>
          <p:cNvSpPr txBox="1"/>
          <p:nvPr/>
        </p:nvSpPr>
        <p:spPr>
          <a:xfrm>
            <a:off x="1111885" y="5469255"/>
            <a:ext cx="108585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SmartPhone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CE0B0-5652-E000-8551-047FAB581F78}"/>
              </a:ext>
            </a:extLst>
          </p:cNvPr>
          <p:cNvSpPr txBox="1"/>
          <p:nvPr/>
        </p:nvSpPr>
        <p:spPr>
          <a:xfrm>
            <a:off x="3185160" y="5469255"/>
            <a:ext cx="63119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Tablet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88B75A-0099-A674-3DEC-F28AF6E30E7A}"/>
              </a:ext>
            </a:extLst>
          </p:cNvPr>
          <p:cNvSpPr txBox="1"/>
          <p:nvPr/>
        </p:nvSpPr>
        <p:spPr>
          <a:xfrm>
            <a:off x="5216525" y="5469255"/>
            <a:ext cx="647065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/>
              <a:t>USB</a:t>
            </a:r>
            <a:endParaRPr lang="ko-KR" altLang="en-US" sz="1400" dirty="0"/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 rot="0">
            <a:off x="995045" y="6349365"/>
            <a:ext cx="6894830" cy="11988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+mn-ea"/>
              </a:rPr>
              <a:t>X-ray </a:t>
            </a:r>
            <a:r>
              <a:rPr lang="ko-KR" altLang="en-US" sz="1600">
                <a:latin typeface="+mn-ea"/>
              </a:rPr>
              <a:t>검색대를 통과하면서 촬영된 이미지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+mn-ea"/>
              </a:rPr>
              <a:t>160/80KeV </a:t>
            </a:r>
            <a:r>
              <a:rPr lang="ko-KR" altLang="en-US" sz="1600">
                <a:latin typeface="+mn-ea"/>
              </a:rPr>
              <a:t>듀얼에너지로 촬영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+mn-ea"/>
              </a:rPr>
              <a:t>물체 특성이 반영된 </a:t>
            </a:r>
            <a:r>
              <a:rPr lang="en-US" altLang="ko-KR" sz="1600">
                <a:latin typeface="+mn-ea"/>
              </a:rPr>
              <a:t>8</a:t>
            </a:r>
            <a:r>
              <a:rPr lang="ko-KR" altLang="en-US" sz="1600">
                <a:latin typeface="+mn-ea"/>
              </a:rPr>
              <a:t>비트 </a:t>
            </a:r>
            <a:r>
              <a:rPr lang="en-US" altLang="ko-KR" sz="1600">
                <a:latin typeface="+mn-ea"/>
              </a:rPr>
              <a:t>RGB</a:t>
            </a:r>
            <a:r>
              <a:rPr lang="ko-KR" altLang="en-US" sz="1600">
                <a:latin typeface="+mn-ea"/>
              </a:rPr>
              <a:t> 영상</a:t>
            </a:r>
            <a:endParaRPr lang="ko-KR" altLang="en-US" sz="1600">
              <a:latin typeface="+mn-ea"/>
            </a:endParaRPr>
          </a:p>
        </p:txBody>
      </p:sp>
      <p:pic>
        <p:nvPicPr>
          <p:cNvPr id="77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2225"/>
          </a:xfrm>
          <a:prstGeom prst="rect"/>
          <a:noFill/>
        </p:spPr>
      </p:pic>
      <p:sp>
        <p:nvSpPr>
          <p:cNvPr id="78" name="텍스트 상자 116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0" name="그룹 128"/>
          <p:cNvGrpSpPr/>
          <p:nvPr/>
        </p:nvGrpSpPr>
        <p:grpSpPr>
          <a:xfrm rot="0">
            <a:off x="357505" y="1453515"/>
            <a:ext cx="4679950" cy="417195"/>
            <a:chOff x="357505" y="1453515"/>
            <a:chExt cx="4679950" cy="417195"/>
          </a:xfrm>
        </p:grpSpPr>
        <p:sp>
          <p:nvSpPr>
            <p:cNvPr id="81" name="텍스트 상자 126"/>
            <p:cNvSpPr txBox="1">
              <a:spLocks/>
            </p:cNvSpPr>
            <p:nvPr/>
          </p:nvSpPr>
          <p:spPr>
            <a:xfrm rot="0">
              <a:off x="899795" y="150558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소형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저장장치 검출 유형 (7가지)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도형 127"/>
            <p:cNvSpPr>
              <a:spLocks/>
            </p:cNvSpPr>
            <p:nvPr/>
          </p:nvSpPr>
          <p:spPr>
            <a:xfrm rot="5400000">
              <a:off x="357505" y="145351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grpSp>
        <p:nvGrpSpPr>
          <p:cNvPr id="83" name="그룹 131"/>
          <p:cNvGrpSpPr/>
          <p:nvPr/>
        </p:nvGrpSpPr>
        <p:grpSpPr>
          <a:xfrm rot="0">
            <a:off x="539750" y="5939790"/>
            <a:ext cx="4679950" cy="417195"/>
            <a:chOff x="539750" y="5939790"/>
            <a:chExt cx="4679950" cy="417195"/>
          </a:xfrm>
        </p:grpSpPr>
        <p:sp>
          <p:nvSpPr>
            <p:cNvPr id="84" name="텍스트 상자 129"/>
            <p:cNvSpPr txBox="1">
              <a:spLocks/>
            </p:cNvSpPr>
            <p:nvPr/>
          </p:nvSpPr>
          <p:spPr>
            <a:xfrm rot="0">
              <a:off x="1082040" y="5991860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검출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항목 설명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도형 130"/>
            <p:cNvSpPr>
              <a:spLocks/>
            </p:cNvSpPr>
            <p:nvPr/>
          </p:nvSpPr>
          <p:spPr>
            <a:xfrm rot="5400000">
              <a:off x="539750" y="593979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 rot="0">
            <a:off x="795020" y="1795145"/>
            <a:ext cx="823531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AI Hub</a:t>
            </a:r>
            <a:r>
              <a:rPr lang="ko-KR" altLang="en-US" sz="1600">
                <a:latin typeface="맑은 고딕" charset="0"/>
              </a:rPr>
              <a:t> 위해물품 엑스레이 이미지중 </a:t>
            </a:r>
            <a:r>
              <a:rPr lang="ko-KR" altLang="en-US" sz="1600" b="1">
                <a:solidFill>
                  <a:srgbClr val="FF0000"/>
                </a:solidFill>
                <a:latin typeface="맑은 고딕" charset="0"/>
              </a:rPr>
              <a:t>저장매체만 분류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HDD, HDD_External, SSD, Laptop, Tablet, SmartPhone, USB</a:t>
            </a:r>
            <a:r>
              <a:rPr lang="en-US" altLang="ko-KR" sz="1600">
                <a:latin typeface="맑은 고딕" charset="0"/>
              </a:rPr>
              <a:t>등 </a:t>
            </a:r>
            <a:r>
              <a:rPr lang="en-US" altLang="ko-KR" sz="1600" b="1">
                <a:solidFill>
                  <a:srgbClr val="FF0000"/>
                </a:solidFill>
                <a:latin typeface="맑은 고딕" charset="0"/>
              </a:rPr>
              <a:t>총 </a:t>
            </a:r>
            <a:r>
              <a:rPr lang="en-US" altLang="ko-KR" sz="1600" b="1">
                <a:solidFill>
                  <a:srgbClr val="FF0000"/>
                </a:solidFill>
                <a:latin typeface="맑은 고딕" charset="0"/>
                <a:ea typeface="+mn-ea"/>
                <a:cs typeface="+mn-cs"/>
              </a:rPr>
              <a:t>8,974장</a:t>
            </a:r>
            <a:endParaRPr lang="ko-KR" altLang="en-US" sz="1600" b="1">
              <a:solidFill>
                <a:srgbClr val="FF0000"/>
              </a:solidFill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600">
                <a:latin typeface="맑은 고딕" charset="0"/>
              </a:rPr>
              <a:t>분류데이터중 </a:t>
            </a:r>
            <a:r>
              <a:rPr lang="ko-KR" altLang="en-US" sz="1600" b="1">
                <a:solidFill>
                  <a:srgbClr val="FF0000"/>
                </a:solidFill>
                <a:latin typeface="맑은 고딕" charset="0"/>
              </a:rPr>
              <a:t>저장매체가 아닌 클래스는 모두 제거</a:t>
            </a:r>
            <a:endParaRPr lang="ko-KR" altLang="en-US" sz="1600">
              <a:latin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" y="3444875"/>
            <a:ext cx="2096135" cy="228663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971550" y="6024880"/>
            <a:ext cx="1163320" cy="3086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클래스</a:t>
            </a:r>
            <a:r>
              <a:rPr lang="ko-KR" altLang="en-US" sz="1400"/>
              <a:t> 정의 </a:t>
            </a:r>
          </a:p>
        </p:txBody>
      </p:sp>
      <p:sp>
        <p:nvSpPr>
          <p:cNvPr id="50" name="도형 3"/>
          <p:cNvSpPr>
            <a:spLocks/>
          </p:cNvSpPr>
          <p:nvPr/>
        </p:nvSpPr>
        <p:spPr>
          <a:xfrm rot="0">
            <a:off x="7864475" y="3129915"/>
            <a:ext cx="2576830" cy="3332480"/>
          </a:xfrm>
          <a:prstGeom prst="rect"/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1" name="그룹 9"/>
          <p:cNvGrpSpPr/>
          <p:nvPr/>
        </p:nvGrpSpPr>
        <p:grpSpPr>
          <a:xfrm>
            <a:off x="3140710" y="3396615"/>
            <a:ext cx="6888480" cy="2155825"/>
            <a:chOff x="3140710" y="3396615"/>
            <a:chExt cx="6888480" cy="2155825"/>
          </a:xfrm>
        </p:grpSpPr>
        <p:sp>
          <p:nvSpPr>
            <p:cNvPr id="52" name="도형 4"/>
            <p:cNvSpPr>
              <a:spLocks/>
            </p:cNvSpPr>
            <p:nvPr/>
          </p:nvSpPr>
          <p:spPr>
            <a:xfrm rot="0">
              <a:off x="3140710" y="3396615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Open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"/>
            <p:cNvSpPr>
              <a:spLocks/>
            </p:cNvSpPr>
            <p:nvPr/>
          </p:nvSpPr>
          <p:spPr>
            <a:xfrm rot="0">
              <a:off x="5701030" y="3396615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학습</a:t>
              </a: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및 검증</a:t>
              </a:r>
              <a:endParaRPr lang="ko-KR" altLang="en-US" sz="15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도형 6"/>
            <p:cNvSpPr>
              <a:spLocks/>
            </p:cNvSpPr>
            <p:nvPr/>
          </p:nvSpPr>
          <p:spPr>
            <a:xfrm rot="0">
              <a:off x="8261350" y="3396615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5" name="도형 7"/>
            <p:cNvCxnSpPr>
              <a:endCxn id="4" idx="3"/>
            </p:cNvCxnSpPr>
            <p:nvPr/>
          </p:nvCxnSpPr>
          <p:spPr>
            <a:xfrm rot="0" flipH="1" flipV="1">
              <a:off x="4907915" y="3639185"/>
              <a:ext cx="666115" cy="191389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도형 8"/>
            <p:cNvCxnSpPr/>
            <p:nvPr/>
          </p:nvCxnSpPr>
          <p:spPr>
            <a:xfrm rot="0" flipH="1">
              <a:off x="7467600" y="3611880"/>
              <a:ext cx="794385" cy="127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도형 10"/>
          <p:cNvSpPr>
            <a:spLocks/>
          </p:cNvSpPr>
          <p:nvPr/>
        </p:nvSpPr>
        <p:spPr>
          <a:xfrm rot="0">
            <a:off x="3378835" y="6129020"/>
            <a:ext cx="1208405" cy="48577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H사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제공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no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Label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18"/>
          <p:cNvGrpSpPr/>
          <p:nvPr/>
        </p:nvGrpSpPr>
        <p:grpSpPr>
          <a:xfrm>
            <a:off x="3100705" y="4442460"/>
            <a:ext cx="6933565" cy="1567180"/>
            <a:chOff x="3100705" y="4442460"/>
            <a:chExt cx="6933565" cy="1567180"/>
          </a:xfrm>
        </p:grpSpPr>
        <p:sp>
          <p:nvSpPr>
            <p:cNvPr id="59" name="도형 11"/>
            <p:cNvSpPr>
              <a:spLocks/>
            </p:cNvSpPr>
            <p:nvPr/>
          </p:nvSpPr>
          <p:spPr>
            <a:xfrm rot="0">
              <a:off x="8266430" y="4442460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lang="en-US" altLang="ko-KR" sz="14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Xception</a:t>
              </a:r>
              <a:endParaRPr lang="ko-KR" altLang="en-US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0" name="도형 12"/>
            <p:cNvSpPr>
              <a:spLocks/>
            </p:cNvSpPr>
            <p:nvPr/>
          </p:nvSpPr>
          <p:spPr>
            <a:xfrm rot="0">
              <a:off x="8266430" y="5524500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Faster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R-CNN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13"/>
            <p:cNvSpPr>
              <a:spLocks/>
            </p:cNvSpPr>
            <p:nvPr/>
          </p:nvSpPr>
          <p:spPr>
            <a:xfrm rot="0">
              <a:off x="5683885" y="5524500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이미지</a:t>
              </a: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분류 및 </a:t>
              </a: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추가</a:t>
              </a:r>
              <a:r>
                <a:rPr sz="15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라벨링</a:t>
              </a:r>
              <a:endParaRPr lang="ko-KR" altLang="en-US" sz="15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도형 14"/>
            <p:cNvSpPr>
              <a:spLocks/>
            </p:cNvSpPr>
            <p:nvPr/>
          </p:nvSpPr>
          <p:spPr>
            <a:xfrm rot="0">
              <a:off x="3100705" y="5524500"/>
              <a:ext cx="1768475" cy="48577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Sample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6" name="도형 19"/>
          <p:cNvSpPr>
            <a:spLocks/>
          </p:cNvSpPr>
          <p:nvPr/>
        </p:nvSpPr>
        <p:spPr>
          <a:xfrm>
            <a:off x="5668645" y="3919855"/>
            <a:ext cx="1797685" cy="4851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20"/>
          <p:cNvSpPr>
            <a:spLocks/>
          </p:cNvSpPr>
          <p:nvPr/>
        </p:nvSpPr>
        <p:spPr>
          <a:xfrm>
            <a:off x="8390255" y="3902075"/>
            <a:ext cx="1527810" cy="4857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v5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21"/>
          <p:cNvSpPr>
            <a:spLocks/>
          </p:cNvSpPr>
          <p:nvPr/>
        </p:nvSpPr>
        <p:spPr>
          <a:xfrm>
            <a:off x="8487410" y="6058535"/>
            <a:ext cx="1374775" cy="34671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171450" indent="-171450" algn="ctr" defTabSz="914400" rtl="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CNN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22"/>
          <p:cNvSpPr>
            <a:spLocks/>
          </p:cNvSpPr>
          <p:nvPr/>
        </p:nvSpPr>
        <p:spPr>
          <a:xfrm>
            <a:off x="8244205" y="5989320"/>
            <a:ext cx="1797685" cy="4851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도형 23"/>
          <p:cNvSpPr>
            <a:spLocks/>
          </p:cNvSpPr>
          <p:nvPr/>
        </p:nvSpPr>
        <p:spPr>
          <a:xfrm>
            <a:off x="5668645" y="5982335"/>
            <a:ext cx="1797685" cy="4851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24"/>
          <p:cNvSpPr>
            <a:spLocks/>
          </p:cNvSpPr>
          <p:nvPr/>
        </p:nvSpPr>
        <p:spPr>
          <a:xfrm>
            <a:off x="3086100" y="5982335"/>
            <a:ext cx="1797685" cy="4851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3" name="도형 26"/>
          <p:cNvCxnSpPr/>
          <p:nvPr/>
        </p:nvCxnSpPr>
        <p:spPr>
          <a:xfrm flipH="1">
            <a:off x="4866005" y="5716270"/>
            <a:ext cx="793750" cy="63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도형 27"/>
          <p:cNvSpPr>
            <a:spLocks/>
          </p:cNvSpPr>
          <p:nvPr/>
        </p:nvSpPr>
        <p:spPr>
          <a:xfrm rot="0">
            <a:off x="8468360" y="5003800"/>
            <a:ext cx="1375410" cy="34734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171450" indent="-171450" rtl="0" algn="ctr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Torchvision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도형 28"/>
          <p:cNvSpPr>
            <a:spLocks/>
          </p:cNvSpPr>
          <p:nvPr/>
        </p:nvSpPr>
        <p:spPr>
          <a:xfrm>
            <a:off x="3446145" y="3886835"/>
            <a:ext cx="1208405" cy="4857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Label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6" name="도형 29"/>
          <p:cNvCxnSpPr/>
          <p:nvPr/>
        </p:nvCxnSpPr>
        <p:spPr>
          <a:xfrm flipH="1">
            <a:off x="6617970" y="3876675"/>
            <a:ext cx="20955" cy="161353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92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78" name="텍스트 상자 90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데이터셋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구축 방법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도형 91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76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/>
        </p:nvSpPr>
        <p:spPr>
          <a:xfrm rot="0">
            <a:off x="807720" y="2021840"/>
            <a:ext cx="6712585" cy="584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rtl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600">
                <a:latin typeface="맑은 고딕" charset="0"/>
                <a:ea typeface="맑은 고딕" charset="0"/>
              </a:rPr>
              <a:t>AI Hub 위해물품 엑스레이 이미지 </a:t>
            </a:r>
            <a:r>
              <a:rPr sz="16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8,000장</a:t>
            </a:r>
            <a:r>
              <a:rPr sz="1600">
                <a:latin typeface="맑은 고딕" charset="0"/>
                <a:ea typeface="맑은 고딕" charset="0"/>
              </a:rPr>
              <a:t> 확보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179705" indent="-179705" rtl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600">
                <a:latin typeface="맑은 고딕" charset="0"/>
                <a:ea typeface="맑은 고딕" charset="0"/>
              </a:rPr>
              <a:t>H사 Xray </a:t>
            </a:r>
            <a:r>
              <a:rPr sz="1600">
                <a:latin typeface="맑은 고딕" charset="0"/>
                <a:ea typeface="맑은 고딕" charset="0"/>
              </a:rPr>
              <a:t>이미지</a:t>
            </a:r>
            <a:r>
              <a:rPr sz="1600">
                <a:latin typeface="맑은 고딕" charset="0"/>
                <a:ea typeface="맑은 고딕" charset="0"/>
              </a:rPr>
              <a:t> </a:t>
            </a:r>
            <a:r>
              <a:rPr sz="16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974장</a:t>
            </a:r>
            <a:r>
              <a:rPr sz="1600">
                <a:latin typeface="맑은 고딕" charset="0"/>
                <a:ea typeface="맑은 고딕" charset="0"/>
              </a:rPr>
              <a:t> 확보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grpSp>
        <p:nvGrpSpPr>
          <p:cNvPr id="89" name="Group 5"/>
          <p:cNvGrpSpPr/>
          <p:nvPr/>
        </p:nvGrpSpPr>
        <p:grpSpPr>
          <a:xfrm>
            <a:off x="622300" y="2939415"/>
            <a:ext cx="9557385" cy="3849370"/>
            <a:chOff x="622300" y="2939415"/>
            <a:chExt cx="9557385" cy="384937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 rot="0">
              <a:off x="5550535" y="3303905"/>
              <a:ext cx="2309495" cy="318452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오픈데이터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8000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개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Rect 0"/>
            <p:cNvSpPr>
              <a:spLocks/>
            </p:cNvSpPr>
            <p:nvPr/>
          </p:nvSpPr>
          <p:spPr>
            <a:xfrm rot="0">
              <a:off x="669925" y="3577590"/>
              <a:ext cx="1769745" cy="48704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Open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0">
              <a:off x="1028065" y="6302375"/>
              <a:ext cx="1209675" cy="48704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no-label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36905" y="5733415"/>
              <a:ext cx="1769745" cy="48704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Sample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Rect 0"/>
            <p:cNvSpPr>
              <a:spLocks/>
            </p:cNvSpPr>
            <p:nvPr/>
          </p:nvSpPr>
          <p:spPr>
            <a:xfrm rot="0">
              <a:off x="622300" y="6191250"/>
              <a:ext cx="1799590" cy="48704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Rect 0"/>
            <p:cNvSpPr>
              <a:spLocks/>
            </p:cNvSpPr>
            <p:nvPr/>
          </p:nvSpPr>
          <p:spPr>
            <a:xfrm rot="0">
              <a:off x="982345" y="4095750"/>
              <a:ext cx="1209675" cy="48704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label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Rect 0"/>
            <p:cNvSpPr>
              <a:spLocks/>
            </p:cNvSpPr>
            <p:nvPr/>
          </p:nvSpPr>
          <p:spPr>
            <a:xfrm rot="0">
              <a:off x="2866390" y="4580255"/>
              <a:ext cx="1769745" cy="48704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전처리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Rect 0"/>
            <p:cNvSpPr>
              <a:spLocks/>
            </p:cNvSpPr>
            <p:nvPr/>
          </p:nvSpPr>
          <p:spPr>
            <a:xfrm rot="0">
              <a:off x="2937510" y="5149215"/>
              <a:ext cx="1209675" cy="48704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수집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분석/전처리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가공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Rect 0"/>
            <p:cNvSpPr>
              <a:spLocks/>
            </p:cNvSpPr>
            <p:nvPr/>
          </p:nvSpPr>
          <p:spPr>
            <a:xfrm rot="0">
              <a:off x="5833745" y="3545205"/>
              <a:ext cx="1769745" cy="152336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Open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(8000)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Rect 0"/>
            <p:cNvSpPr>
              <a:spLocks/>
            </p:cNvSpPr>
            <p:nvPr/>
          </p:nvSpPr>
          <p:spPr>
            <a:xfrm rot="0">
              <a:off x="5835650" y="5307965"/>
              <a:ext cx="1769745" cy="909320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Sample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Data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(974)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Rect 0"/>
            <p:cNvSpPr>
              <a:spLocks/>
            </p:cNvSpPr>
            <p:nvPr/>
          </p:nvSpPr>
          <p:spPr>
            <a:xfrm rot="0">
              <a:off x="5815330" y="2939415"/>
              <a:ext cx="1769745" cy="48704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DataSet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/>
            <p:cNvSpPr>
              <a:spLocks/>
            </p:cNvSpPr>
            <p:nvPr/>
          </p:nvSpPr>
          <p:spPr>
            <a:xfrm rot="0">
              <a:off x="8401685" y="3308985"/>
              <a:ext cx="1769745" cy="487045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Combine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/>
            <p:cNvSpPr>
              <a:spLocks/>
            </p:cNvSpPr>
            <p:nvPr/>
          </p:nvSpPr>
          <p:spPr>
            <a:xfrm rot="0">
              <a:off x="8410575" y="4890770"/>
              <a:ext cx="1769745" cy="873760"/>
            </a:xfrm>
            <a:prstGeom prst="rect"/>
            <a:solidFill>
              <a:schemeClr val="bg1"/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Train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: Val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(8</a:t>
              </a:r>
              <a:r>
                <a:rPr sz="15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: 2)</a:t>
              </a:r>
              <a:endPara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4" name="Rect 0"/>
            <p:cNvCxnSpPr/>
            <p:nvPr/>
          </p:nvCxnSpPr>
          <p:spPr>
            <a:xfrm rot="0" flipH="1" flipV="1">
              <a:off x="4643755" y="4801870"/>
              <a:ext cx="863600" cy="9525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t 0"/>
            <p:cNvCxnSpPr/>
            <p:nvPr/>
          </p:nvCxnSpPr>
          <p:spPr>
            <a:xfrm rot="0" flipH="1" flipV="1">
              <a:off x="7847330" y="3564890"/>
              <a:ext cx="513715" cy="762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t 0"/>
            <p:cNvCxnSpPr/>
            <p:nvPr/>
          </p:nvCxnSpPr>
          <p:spPr>
            <a:xfrm rot="0" flipV="1">
              <a:off x="9285605" y="3794125"/>
              <a:ext cx="1905" cy="1066165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ct 0"/>
            <p:cNvCxnSpPr/>
            <p:nvPr/>
          </p:nvCxnSpPr>
          <p:spPr>
            <a:xfrm rot="0" flipH="1" flipV="1">
              <a:off x="2462530" y="3831590"/>
              <a:ext cx="400050" cy="735965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t 0"/>
            <p:cNvCxnSpPr/>
            <p:nvPr/>
          </p:nvCxnSpPr>
          <p:spPr>
            <a:xfrm rot="0" flipH="1">
              <a:off x="2442845" y="5101590"/>
              <a:ext cx="426720" cy="871855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95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91" name="텍스트 상자 93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수집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도형 94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pic>
        <p:nvPicPr>
          <p:cNvPr id="93" name="그림 96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94" name="텍스트 상자 97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5"/>
          <p:cNvGraphicFramePr>
            <a:graphicFrameLocks noGrp="1"/>
          </p:cNvGraphicFramePr>
          <p:nvPr/>
        </p:nvGraphicFramePr>
        <p:xfrm>
          <a:off x="1162685" y="2390775"/>
          <a:ext cx="8382000" cy="483044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191000"/>
                <a:gridCol w="4191000"/>
              </a:tblGrid>
              <a:tr h="443865"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a.</a:t>
                      </a: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늘어짐 현상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b.</a:t>
                      </a: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장비 노이즈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7395"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c.</a:t>
                      </a: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회절 현상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d.</a:t>
                      </a:r>
                      <a:r>
                        <a:rPr sz="1600" kern="0" i="0" b="1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이미지 왜곡</a:t>
                      </a:r>
                      <a:endParaRPr lang="ko-KR" altLang="en-US" sz="1600" kern="0" i="0" b="1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5320"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 lvl="1">
                        <a:lnSpc>
                          <a:spcPct val="12302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Rect 0"/>
          <p:cNvSpPr txBox="1">
            <a:spLocks/>
          </p:cNvSpPr>
          <p:nvPr/>
        </p:nvSpPr>
        <p:spPr>
          <a:xfrm rot="0">
            <a:off x="795020" y="1924685"/>
            <a:ext cx="892302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rtl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600">
                <a:latin typeface="맑은 고딕" charset="0"/>
                <a:ea typeface="맑은 고딕" charset="0"/>
              </a:rPr>
              <a:t>H사에서 제공된 데이터의 경우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늘어짐</a:t>
            </a:r>
            <a:r>
              <a:rPr lang="en-US" altLang="ko-KR" sz="1600" b="1">
                <a:latin typeface="맑은 고딕" charset="0"/>
                <a:ea typeface="맑은 고딕" charset="0"/>
              </a:rPr>
              <a:t>,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장비노이즈</a:t>
            </a:r>
            <a:r>
              <a:rPr lang="en-US" altLang="ko-KR" sz="1600" b="1">
                <a:latin typeface="맑은 고딕" charset="0"/>
                <a:ea typeface="맑은 고딕" charset="0"/>
              </a:rPr>
              <a:t>,</a:t>
            </a:r>
            <a:r>
              <a:rPr lang="ko-KR" altLang="en-US" sz="1600" b="1">
                <a:latin typeface="맑은 고딕" charset="0"/>
                <a:ea typeface="맑은 고딕" charset="0"/>
              </a:rPr>
              <a:t> 회절</a:t>
            </a:r>
            <a:r>
              <a:rPr lang="en-US" altLang="ko-KR" sz="1600" b="1">
                <a:latin typeface="맑은 고딕" charset="0"/>
                <a:ea typeface="맑은 고딕" charset="0"/>
              </a:rPr>
              <a:t>,</a:t>
            </a:r>
            <a:r>
              <a:rPr lang="ko-KR" altLang="en-US" sz="1600" b="1">
                <a:latin typeface="맑은 고딕" charset="0"/>
                <a:ea typeface="맑은 고딕" charset="0"/>
              </a:rPr>
              <a:t> 이미지 왜곡</a:t>
            </a:r>
            <a:r>
              <a:rPr lang="ko-KR" altLang="en-US" sz="1600">
                <a:latin typeface="맑은 고딕" charset="0"/>
                <a:ea typeface="맑은 고딕" charset="0"/>
              </a:rPr>
              <a:t> 등 이미지를 </a:t>
            </a:r>
            <a:r>
              <a:rPr lang="ko-KR" altLang="en-US" sz="1600">
                <a:latin typeface="맑은 고딕" charset="0"/>
                <a:ea typeface="맑은 고딕" charset="0"/>
              </a:rPr>
              <a:t>제외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50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05" y="3002915"/>
            <a:ext cx="3013710" cy="16427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1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80" y="2953385"/>
            <a:ext cx="3013710" cy="165354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2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56460" y="5506720"/>
            <a:ext cx="2652395" cy="1386840"/>
          </a:xfrm>
          <a:prstGeom prst="rect"/>
          <a:noFill/>
          <a:ln w="0">
            <a:noFill/>
            <a:prstDash/>
          </a:ln>
        </p:spPr>
      </p:pic>
      <p:pic>
        <p:nvPicPr>
          <p:cNvPr id="53" name="Picture 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99480" y="5473700"/>
            <a:ext cx="3014345" cy="1568450"/>
          </a:xfrm>
          <a:prstGeom prst="rect"/>
          <a:noFill/>
          <a:ln w="0">
            <a:noFill/>
            <a:prstDash/>
          </a:ln>
        </p:spPr>
      </p:pic>
      <p:pic>
        <p:nvPicPr>
          <p:cNvPr id="55" name="그림 98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56" name="텍스트 상자 99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3" name="그룹 108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94" name="텍스트 상자 106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분석 및 전처리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도형 107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30"/>
          <p:cNvGraphicFramePr>
            <a:graphicFrameLocks noGrp="1"/>
          </p:cNvGraphicFramePr>
          <p:nvPr/>
        </p:nvGraphicFramePr>
        <p:xfrm>
          <a:off x="861060" y="2460625"/>
          <a:ext cx="8833485" cy="48577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44495"/>
                <a:gridCol w="2944495"/>
                <a:gridCol w="2944495"/>
              </a:tblGrid>
              <a:tr h="1619250"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0"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0"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 lvl="1">
                        <a:lnSpc>
                          <a:spcPct val="106666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Rect 0"/>
          <p:cNvSpPr txBox="1">
            <a:spLocks/>
          </p:cNvSpPr>
          <p:nvPr/>
        </p:nvSpPr>
        <p:spPr>
          <a:xfrm rot="0">
            <a:off x="782320" y="1944370"/>
            <a:ext cx="6712585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rtl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600">
                <a:latin typeface="맑은 고딕" charset="0"/>
                <a:ea typeface="맑은 고딕" charset="0"/>
              </a:rPr>
              <a:t>AI Hub 위해물품 엑스레이 </a:t>
            </a:r>
            <a:r>
              <a:rPr sz="1600" b="1">
                <a:latin typeface="맑은 고딕" charset="0"/>
                <a:ea typeface="맑은 고딕" charset="0"/>
              </a:rPr>
              <a:t>이미지중 증량이 사용된 데이터 제거</a:t>
            </a: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pic>
        <p:nvPicPr>
          <p:cNvPr id="50" name="Picture 21" descr="/Users/ijeonghyeon/Library/Group Containers/L48J367XN4.com.infraware.PolarisOffice/EngineTemp/99881/image2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62990" y="2646680"/>
            <a:ext cx="2524125" cy="1214120"/>
          </a:xfrm>
          <a:prstGeom prst="rect"/>
          <a:noFill/>
          <a:ln w="0">
            <a:noFill/>
            <a:prstDash/>
          </a:ln>
        </p:spPr>
      </p:pic>
      <p:pic>
        <p:nvPicPr>
          <p:cNvPr id="51" name="Picture 22" descr="/Users/ijeonghyeon/Library/Group Containers/L48J367XN4.com.infraware.PolarisOffice/EngineTemp/99881/image3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82719" y="2665095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2" name="Picture 23" descr="/Users/ijeonghyeon/Library/Group Containers/L48J367XN4.com.infraware.PolarisOffice/EngineTemp/99881/image3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50710" y="2639060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3" name="Picture 24" descr="/Users/ijeonghyeon/Library/Group Containers/L48J367XN4.com.infraware.PolarisOffice/EngineTemp/99881/image32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42365" y="4301490"/>
            <a:ext cx="2524125" cy="1214120"/>
          </a:xfrm>
          <a:prstGeom prst="rect"/>
          <a:noFill/>
          <a:ln w="0">
            <a:noFill/>
            <a:prstDash/>
          </a:ln>
        </p:spPr>
      </p:pic>
      <p:pic>
        <p:nvPicPr>
          <p:cNvPr id="54" name="Picture 25" descr="/Users/ijeonghyeon/Library/Group Containers/L48J367XN4.com.infraware.PolarisOffice/EngineTemp/99881/image33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82719" y="4284345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5" name="Picture 26" descr="/Users/ijeonghyeon/Library/Group Containers/L48J367XN4.com.infraware.PolarisOffice/EngineTemp/99881/image3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74205" y="4308475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6" name="Picture 27" descr="/Users/ijeonghyeon/Library/Group Containers/L48J367XN4.com.infraware.PolarisOffice/EngineTemp/99881/image35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42365" y="5924550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7" name="Picture 28" descr="/Users/ijeonghyeon/Library/Group Containers/L48J367XN4.com.infraware.PolarisOffice/EngineTemp/99881/image36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82719" y="5904230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58" name="Picture 29" descr="/Users/ijeonghyeon/Library/Group Containers/L48J367XN4.com.infraware.PolarisOffice/EngineTemp/99881/image37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74205" y="5930900"/>
            <a:ext cx="2523490" cy="1213485"/>
          </a:xfrm>
          <a:prstGeom prst="rect"/>
          <a:noFill/>
          <a:ln w="0">
            <a:noFill/>
            <a:prstDash/>
          </a:ln>
        </p:spPr>
      </p:pic>
      <p:pic>
        <p:nvPicPr>
          <p:cNvPr id="60" name="그림 100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61" name="텍스트 상자 101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6" name="그룹 112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97" name="텍스트 상자 110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분석 및 전처리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8" name="도형 111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/>
        </p:nvSpPr>
        <p:spPr>
          <a:xfrm rot="0">
            <a:off x="607060" y="1860550"/>
            <a:ext cx="671004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소형 저장장치로 의심되는 영역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</a:rPr>
              <a:t>추가</a:t>
            </a:r>
            <a:r>
              <a:rPr lang="en-US" altLang="ko-KR" sz="1600" b="1">
                <a:latin typeface="맑은 고딕" charset="0"/>
              </a:rPr>
              <a:t> 라벨링</a:t>
            </a:r>
            <a:endParaRPr lang="ko-KR" altLang="en-US" sz="1600" b="1">
              <a:latin typeface="맑은 고딕" charset="0"/>
            </a:endParaRPr>
          </a:p>
        </p:txBody>
      </p:sp>
      <p:pic>
        <p:nvPicPr>
          <p:cNvPr id="53" name="그림 48" descr="/Users/ijeonghyeon/Library/Group Containers/L48J367XN4.com.infraware.PolarisOffice/EngineTemp/99881/image4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20" b="7865"/>
          <a:stretch>
            <a:fillRect/>
          </a:stretch>
        </p:blipFill>
        <p:spPr>
          <a:xfrm rot="0">
            <a:off x="363220" y="2319655"/>
            <a:ext cx="9722485" cy="4869180"/>
          </a:xfrm>
          <a:prstGeom prst="rect"/>
          <a:noFill/>
        </p:spPr>
      </p:pic>
      <p:pic>
        <p:nvPicPr>
          <p:cNvPr id="54" name="그림 102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55" name="텍스트 상자 103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9" name="그룹 115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100" name="텍스트 상자 113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가공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도형 114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006"/>
          <a:stretch>
            <a:fillRect/>
          </a:stretch>
        </p:blipFill>
        <p:spPr>
          <a:xfrm>
            <a:off x="0" y="635"/>
            <a:ext cx="10692765" cy="169291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677522-A53D-045A-40DE-D98408EBA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17255"/>
          <a:stretch/>
        </p:blipFill>
        <p:spPr>
          <a:xfrm>
            <a:off x="0" y="1694180"/>
            <a:ext cx="10692130" cy="5865495"/>
          </a:xfrm>
          <a:prstGeom prst="rect">
            <a:avLst/>
          </a:prstGeom>
        </p:spPr>
      </p:pic>
      <p:sp>
        <p:nvSpPr>
          <p:cNvPr id="26" name="양쪽 모서리가 둥근 사각형 71"/>
          <p:cNvSpPr>
            <a:spLocks/>
          </p:cNvSpPr>
          <p:nvPr/>
        </p:nvSpPr>
        <p:spPr>
          <a:xfrm rot="16200000" flipV="1">
            <a:off x="2241550" y="895985"/>
            <a:ext cx="3055620" cy="6704965"/>
          </a:xfrm>
          <a:prstGeom prst="round2SameRect">
            <a:avLst>
              <a:gd name="adj1" fmla="val 4179"/>
              <a:gd name="adj2" fmla="val 0"/>
            </a:avLst>
          </a:prstGeom>
          <a:gradFill rotWithShape="1">
            <a:gsLst>
              <a:gs pos="0">
                <a:srgbClr val="000F23"/>
              </a:gs>
              <a:gs pos="20000">
                <a:srgbClr val="193A7D"/>
              </a:gs>
              <a:gs pos="39000">
                <a:srgbClr val="0156B3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742315" y="2773045"/>
            <a:ext cx="6206490" cy="2769235"/>
          </a:xfrm>
          <a:prstGeom prst="rect"/>
          <a:noFill/>
        </p:spPr>
        <p:txBody>
          <a:bodyPr wrap="square" lIns="0" tIns="0" rIns="0" bIns="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1270" h="1270" prst="circle"/>
              <a:bevelB w="1270" h="1270" prst="circle"/>
            </a:sp3d>
          </a:bodyPr>
          <a:lstStyle>
            <a:lvl1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200" spc="-20">
                <a:solidFill>
                  <a:srgbClr val="981B45"/>
                </a:solidFill>
                <a:latin typeface="Rix모던고딕 B" charset="0"/>
                <a:ea typeface="Rix모던고딕 B" charset="0"/>
              </a:defRPr>
            </a:lvl1pPr>
          </a:lstStyle>
          <a:p>
            <a:pPr marL="457200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 배경 및</a:t>
            </a: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목적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기존 기술 및 문제점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소형 저장장치 검출을 </a:t>
            </a:r>
            <a:r>
              <a:rPr lang="ko-KR" altLang="en-US" sz="2400" spc="-2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위</a:t>
            </a: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altLang="en-US" sz="2400" spc="-2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</a:t>
            </a: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spc="-2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모델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 구축 및 모델 학습 평가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결론 및 향후 연구과제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15925" y="492760"/>
            <a:ext cx="2366010" cy="70802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>
            <a:spLocks/>
          </p:cNvSpPr>
          <p:nvPr/>
        </p:nvSpPr>
        <p:spPr>
          <a:xfrm>
            <a:off x="795020" y="1795145"/>
            <a:ext cx="6710045" cy="30435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 b="1">
                <a:latin typeface="맑은 고딕" charset="0"/>
              </a:rPr>
              <a:t>OS/SW</a:t>
            </a:r>
            <a:endParaRPr lang="ko-KR" altLang="en-US" sz="1600" b="1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Windows 10</a:t>
            </a:r>
            <a:endParaRPr lang="ko-KR" altLang="en-US" sz="1600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Python</a:t>
            </a:r>
            <a:endParaRPr lang="ko-KR" altLang="en-US" sz="1600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Pycham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 b="1">
                <a:latin typeface="맑은 고딕" charset="0"/>
              </a:rPr>
              <a:t>HW</a:t>
            </a:r>
            <a:endParaRPr lang="ko-KR" altLang="en-US" sz="1600" b="1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I7-1165G7</a:t>
            </a:r>
            <a:endParaRPr lang="ko-KR" altLang="en-US" sz="1600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Ram 16gb</a:t>
            </a:r>
            <a:endParaRPr lang="ko-KR" altLang="en-US" sz="1600">
              <a:latin typeface="맑은 고딕" charset="0"/>
            </a:endParaRPr>
          </a:p>
          <a:p>
            <a:pPr marL="636905" indent="-179705" latinLnBrk="0" lvl="1">
              <a:lnSpc>
                <a:spcPct val="150000"/>
              </a:lnSpc>
              <a:buFont typeface="Arial"/>
              <a:buChar char="•"/>
            </a:pPr>
            <a:r>
              <a:rPr lang="en-US" altLang="ko-KR" sz="1600">
                <a:latin typeface="맑은 고딕" charset="0"/>
              </a:rPr>
              <a:t>Geforce GTX 1650 4gb</a:t>
            </a:r>
            <a:endParaRPr lang="ko-KR" altLang="en-US" sz="1600">
              <a:latin typeface="맑은 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 rot="0">
            <a:off x="663575" y="5892800"/>
            <a:ext cx="671131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맑은 고딕" charset="0"/>
              </a:rPr>
              <a:t>데이터셋 </a:t>
            </a:r>
            <a:r>
              <a:rPr lang="en-US" altLang="ko-KR" sz="1600">
                <a:latin typeface="맑은 고딕" charset="0"/>
              </a:rPr>
              <a:t>8:2</a:t>
            </a:r>
            <a:r>
              <a:rPr lang="ko-KR" altLang="en-US" sz="1600">
                <a:latin typeface="맑은 고딕" charset="0"/>
              </a:rPr>
              <a:t> 로 분류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 b="1">
                <a:solidFill>
                  <a:srgbClr val="FF0000"/>
                </a:solidFill>
                <a:latin typeface="맑은 고딕" charset="0"/>
              </a:rPr>
              <a:t>Faster R-CNN,  Xection, YOLO v5</a:t>
            </a:r>
            <a:r>
              <a:rPr lang="ko-KR" altLang="en-US" sz="1600" b="1">
                <a:solidFill>
                  <a:srgbClr val="FF0000"/>
                </a:solidFill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</a:rPr>
              <a:t>사용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맑은 고딕" charset="0"/>
              </a:rPr>
              <a:t>하이퍼파라메터 </a:t>
            </a:r>
            <a:r>
              <a:rPr lang="en-US" altLang="ko-KR" sz="1600">
                <a:latin typeface="맑은 고딕" charset="0"/>
              </a:rPr>
              <a:t>SSG, epoch, Batch_size,</a:t>
            </a:r>
            <a:r>
              <a:rPr lang="ko-KR" altLang="en-US" sz="1600">
                <a:latin typeface="맑은 고딕" charset="0"/>
              </a:rPr>
              <a:t> 학습률 </a:t>
            </a:r>
            <a:r>
              <a:rPr lang="en-US" altLang="ko-KR" sz="1600">
                <a:latin typeface="맑은 고딕" charset="0"/>
              </a:rPr>
              <a:t>0.01</a:t>
            </a:r>
            <a:endParaRPr lang="ko-KR" altLang="en-US" sz="1600">
              <a:latin typeface="맑은 고딕" charset="0"/>
            </a:endParaRPr>
          </a:p>
        </p:txBody>
      </p:sp>
      <p:pic>
        <p:nvPicPr>
          <p:cNvPr id="34" name="그림 104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35" name="텍스트 상자 105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환경구성 및 실험방법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9" name="그룹 134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100" name="텍스트 상자 132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환경구성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도형 133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grpSp>
        <p:nvGrpSpPr>
          <p:cNvPr id="102" name="그룹 143"/>
          <p:cNvGrpSpPr/>
          <p:nvPr/>
        </p:nvGrpSpPr>
        <p:grpSpPr>
          <a:xfrm rot="0">
            <a:off x="423545" y="5278755"/>
            <a:ext cx="4679950" cy="417195"/>
            <a:chOff x="423545" y="5278755"/>
            <a:chExt cx="4679950" cy="417195"/>
          </a:xfrm>
        </p:grpSpPr>
        <p:sp>
          <p:nvSpPr>
            <p:cNvPr id="103" name="텍스트 상자 141"/>
            <p:cNvSpPr txBox="1">
              <a:spLocks/>
            </p:cNvSpPr>
            <p:nvPr/>
          </p:nvSpPr>
          <p:spPr>
            <a:xfrm rot="0">
              <a:off x="965834" y="533082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실험방법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도형 142"/>
            <p:cNvSpPr>
              <a:spLocks/>
            </p:cNvSpPr>
            <p:nvPr/>
          </p:nvSpPr>
          <p:spPr>
            <a:xfrm rot="5400000">
              <a:off x="423545" y="527875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63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"/>
          <p:cNvGraphicFramePr>
            <a:graphicFrameLocks noGrp="1"/>
          </p:cNvGraphicFramePr>
          <p:nvPr/>
        </p:nvGraphicFramePr>
        <p:xfrm>
          <a:off x="793750" y="2226310"/>
          <a:ext cx="8962390" cy="29654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96290"/>
                <a:gridCol w="796290"/>
                <a:gridCol w="996315"/>
                <a:gridCol w="996315"/>
                <a:gridCol w="996315"/>
                <a:gridCol w="996315"/>
                <a:gridCol w="994410"/>
                <a:gridCol w="994410"/>
                <a:gridCol w="1395730"/>
              </a:tblGrid>
              <a:tr h="296545"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model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epoch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box_loss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obj_loss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cls_loss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USB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precision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recall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mAP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296545">
                <a:tc rowSpan="3"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Faster</a:t>
                      </a: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 R-</a:t>
                      </a: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CNN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10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0.45%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0.10%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20.55%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60.21%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74.18%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70.03%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30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0.35%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0.04%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25.56%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80.98%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79.56%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81.81%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50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0.33%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35.78%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78.54%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81.42%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84.33%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rowSpan="3"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Xception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10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0.42%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0.10%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0.06%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35.22%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81.91%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69.94%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76.59%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30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0.32%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40.24%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83.08%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84.29%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89.37%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50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0.28%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0.06%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58.23%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84.67%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87.57%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91.84%</a:t>
                      </a:r>
                      <a:endParaRPr lang="ko-KR" altLang="en-US" sz="1100" kern="0" i="0" b="1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 rowSpan="3"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YOLO</a:t>
                      </a: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 v5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10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0.27%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0.10%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0.04%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54.50%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88.21%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80.53%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84.61%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30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0.17%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0.07%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0.02%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75.78%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90.65%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91.99%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95.63%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44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50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0.13%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0.06%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0.01%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FF0000"/>
                          </a:solidFill>
                          <a:latin typeface="한양신명조" charset="0"/>
                          <a:ea typeface="한양신명조" charset="0"/>
                        </a:rPr>
                        <a:t>82.40%</a:t>
                      </a:r>
                      <a:endParaRPr lang="ko-KR" altLang="en-US" sz="1100" kern="0" i="0" b="1">
                        <a:solidFill>
                          <a:srgbClr val="FF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91.30%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0">
                          <a:solidFill>
                            <a:srgbClr val="000000"/>
                          </a:solidFill>
                          <a:latin typeface="한양신명조" charset="0"/>
                          <a:ea typeface="한양신명조" charset="0"/>
                        </a:rPr>
                        <a:t>91.25%</a:t>
                      </a:r>
                      <a:endParaRPr lang="ko-KR" altLang="en-US" sz="1100" kern="0" i="0" b="0">
                        <a:solidFill>
                          <a:srgbClr val="00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 lvl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100" kern="0" i="0" b="1">
                          <a:solidFill>
                            <a:srgbClr val="FF0000"/>
                          </a:solidFill>
                          <a:latin typeface="한양신명조" charset="0"/>
                          <a:ea typeface="한양신명조" charset="0"/>
                        </a:rPr>
                        <a:t>95.94%</a:t>
                      </a:r>
                      <a:endParaRPr lang="ko-KR" altLang="en-US" sz="1100" kern="0" i="0" b="1">
                        <a:solidFill>
                          <a:srgbClr val="FF0000"/>
                        </a:solidFill>
                        <a:latin typeface="한양신명조" charset="0"/>
                        <a:ea typeface="한양신명조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텍스트 상자 83">
            <a:extLst>
              <a:ext uri="{FF2B5EF4-FFF2-40B4-BE49-F238E27FC236}">
                <a16:creationId xmlns:a16="http://schemas.microsoft.com/office/drawing/2014/main" id="{0F053097-C5D7-165D-9C88-CD4D5B42F750}"/>
              </a:ext>
            </a:extLst>
          </p:cNvPr>
          <p:cNvSpPr txBox="1">
            <a:spLocks/>
          </p:cNvSpPr>
          <p:nvPr/>
        </p:nvSpPr>
        <p:spPr>
          <a:xfrm>
            <a:off x="791845" y="5556885"/>
            <a:ext cx="8995410" cy="523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</a:rPr>
              <a:t>Faster R-CNN : </a:t>
            </a: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비교적 크기가 큰 객체에 탐지에 있어 우수하나, SSD/HDD는 80%대의 정확도를 보여준다. 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그러나 가장 작은 객체 </a:t>
            </a:r>
            <a:r>
              <a:rPr lang="en-US" altLang="ko-KR" sz="1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USB의 검출도는 35%정도로 매우 </a:t>
            </a:r>
            <a:r>
              <a:rPr lang="en-US" altLang="ko-KR" sz="1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낮은</a:t>
            </a:r>
            <a:r>
              <a:rPr lang="en-US" altLang="ko-KR" sz="1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것</a:t>
            </a: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으로 볼 수 있다.</a:t>
            </a:r>
            <a:endParaRPr lang="ko-KR" altLang="en-US" sz="1400" dirty="0"/>
          </a:p>
        </p:txBody>
      </p:sp>
      <p:sp>
        <p:nvSpPr>
          <p:cNvPr id="6" name="텍스트 상자 84"/>
          <p:cNvSpPr txBox="1">
            <a:spLocks/>
          </p:cNvSpPr>
          <p:nvPr/>
        </p:nvSpPr>
        <p:spPr>
          <a:xfrm rot="0">
            <a:off x="791845" y="6185535"/>
            <a:ext cx="8996045" cy="523874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Xception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: 전체 클래스에 대한 평균검출정확도가 91%로 우수한 모델로 보임. 그러나 </a:t>
            </a:r>
            <a:r>
              <a:rPr lang="en-US" altLang="ko-KR" sz="1400" b="1">
                <a:solidFill>
                  <a:srgbClr val="FF0000"/>
                </a:solidFill>
                <a:latin typeface="Calibri" charset="0"/>
                <a:ea typeface="+mn-ea"/>
                <a:cs typeface="+mn-cs"/>
              </a:rPr>
              <a:t>USB 부분은 58%로 다소 </a:t>
            </a:r>
            <a:r>
              <a:rPr lang="en-US" altLang="ko-KR" sz="1400" b="1">
                <a:solidFill>
                  <a:srgbClr val="FF0000"/>
                </a:solidFill>
                <a:latin typeface="Calibri" charset="0"/>
                <a:ea typeface="맑은 고딕" charset="0"/>
                <a:cs typeface="+mn-cs"/>
              </a:rPr>
              <a:t>낮은</a:t>
            </a:r>
            <a:r>
              <a:rPr lang="en-US" altLang="ko-KR" sz="1400" b="1">
                <a:solidFill>
                  <a:srgbClr val="FF0000"/>
                </a:solidFill>
                <a:latin typeface="Calibri" charset="0"/>
                <a:ea typeface="+mn-ea"/>
                <a:cs typeface="+mn-cs"/>
              </a:rPr>
              <a:t> 수치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를 보여줌.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텍스트 상자 85">
            <a:extLst>
              <a:ext uri="{FF2B5EF4-FFF2-40B4-BE49-F238E27FC236}">
                <a16:creationId xmlns:a16="http://schemas.microsoft.com/office/drawing/2014/main" id="{40AA7220-CE9E-15F9-1530-98F1572DA698}"/>
              </a:ext>
            </a:extLst>
          </p:cNvPr>
          <p:cNvSpPr txBox="1">
            <a:spLocks/>
          </p:cNvSpPr>
          <p:nvPr/>
        </p:nvSpPr>
        <p:spPr>
          <a:xfrm>
            <a:off x="791845" y="6819265"/>
            <a:ext cx="8995410" cy="523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YOLO : 평균 검출 정확도 96%정도로 매우 높은 편이였으며, 특히 </a:t>
            </a:r>
            <a:r>
              <a:rPr lang="en-US" altLang="ko-KR" sz="1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USB의</a:t>
            </a:r>
            <a:r>
              <a:rPr lang="en-US" altLang="ko-KR" sz="1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경우 82% 정도의 높은 정확도</a:t>
            </a: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를 보여줌.</a:t>
            </a:r>
            <a:endParaRPr lang="ko-KR" altLang="en-US" sz="1400" dirty="0"/>
          </a:p>
          <a:p>
            <a:pPr marL="0" indent="0" latinLnBrk="0"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  <a:cs typeface="+mn-cs"/>
              </a:rPr>
              <a:t>산업보안</a:t>
            </a:r>
            <a:r>
              <a:rPr lang="ko-KR" altLang="en-US" sz="1400" dirty="0"/>
              <a:t> 측면에서 xray 보안검색대에서 사용할 모델은 </a:t>
            </a:r>
            <a:r>
              <a:rPr lang="ko-KR" altLang="en-US" sz="1400" dirty="0">
                <a:latin typeface="맑은 고딕" charset="0"/>
                <a:ea typeface="맑은 고딕" charset="0"/>
                <a:cs typeface="+mn-cs"/>
              </a:rPr>
              <a:t>YOLO가</a:t>
            </a:r>
            <a:r>
              <a:rPr lang="ko-KR" altLang="en-US" sz="1400" dirty="0"/>
              <a:t> 적합.</a:t>
            </a:r>
          </a:p>
        </p:txBody>
      </p:sp>
      <p:pic>
        <p:nvPicPr>
          <p:cNvPr id="28" name="그림 144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29" name="텍스트 상자 145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" name="그룹 148"/>
          <p:cNvGrpSpPr/>
          <p:nvPr/>
        </p:nvGrpSpPr>
        <p:grpSpPr>
          <a:xfrm rot="0">
            <a:off x="344805" y="1505585"/>
            <a:ext cx="4679950" cy="417195"/>
            <a:chOff x="344805" y="1505585"/>
            <a:chExt cx="4679950" cy="417195"/>
          </a:xfrm>
        </p:grpSpPr>
        <p:sp>
          <p:nvSpPr>
            <p:cNvPr id="103" name="텍스트 상자 146"/>
            <p:cNvSpPr txBox="1">
              <a:spLocks/>
            </p:cNvSpPr>
            <p:nvPr/>
          </p:nvSpPr>
          <p:spPr>
            <a:xfrm rot="0">
              <a:off x="887095" y="15576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모델별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결과 비교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도형 147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 rot="0">
            <a:off x="292735" y="1162685"/>
            <a:ext cx="938847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2" descr="/Users/ijeonghyeon/Library/Group Containers/L48J367XN4.com.infraware.PolarisOffice/EngineTemp/99881/image5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" y="4415790"/>
            <a:ext cx="4886960" cy="2780665"/>
          </a:xfrm>
          <a:prstGeom prst="rect"/>
          <a:noFill/>
        </p:spPr>
      </p:pic>
      <p:pic>
        <p:nvPicPr>
          <p:cNvPr id="3" name="그림 3" descr="/Users/ijeonghyeon/Library/Group Containers/L48J367XN4.com.infraware.PolarisOffice/EngineTemp/99881/image5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647690" y="4415790"/>
            <a:ext cx="4886960" cy="2780665"/>
          </a:xfrm>
          <a:prstGeom prst="rect"/>
          <a:noFill/>
        </p:spPr>
      </p:pic>
      <p:pic>
        <p:nvPicPr>
          <p:cNvPr id="4" name="그림 4" descr="/Users/ijeonghyeon/Library/Group Containers/L48J367XN4.com.infraware.PolarisOffice/EngineTemp/99881/image5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" y="1588770"/>
            <a:ext cx="4886960" cy="2444115"/>
          </a:xfrm>
          <a:prstGeom prst="rect"/>
          <a:noFill/>
        </p:spPr>
      </p:pic>
      <p:pic>
        <p:nvPicPr>
          <p:cNvPr id="5" name="그림 6" descr="/Users/ijeonghyeon/Library/Group Containers/L48J367XN4.com.infraware.PolarisOffice/EngineTemp/99881/image5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1540" y="1360170"/>
            <a:ext cx="4239895" cy="2747645"/>
          </a:xfrm>
          <a:prstGeom prst="rect"/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 rot="0">
            <a:off x="7223760" y="4124325"/>
            <a:ext cx="2009774" cy="30861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2.</a:t>
            </a:r>
            <a:r>
              <a:rPr lang="en-US" altLang="ko-KR" sz="1400"/>
              <a:t> Epoch 50</a:t>
            </a:r>
            <a:r>
              <a:rPr lang="ko-KR" altLang="en-US" sz="1400"/>
              <a:t>회 최종 결과</a:t>
            </a:r>
            <a:endParaRPr lang="ko-KR" altLang="en-US" sz="140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1775460" y="4032250"/>
            <a:ext cx="1878330" cy="30861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1.</a:t>
            </a:r>
            <a:r>
              <a:rPr lang="ko-KR" altLang="en-US" sz="1400"/>
              <a:t> 학습 및 검증그래프</a:t>
            </a:r>
            <a:endParaRPr lang="ko-KR" altLang="en-US" sz="140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 rot="0">
            <a:off x="2174240" y="7219315"/>
            <a:ext cx="1079500" cy="30861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3.</a:t>
            </a:r>
            <a:r>
              <a:rPr lang="ko-KR" altLang="en-US" sz="1400"/>
              <a:t> 추론결과</a:t>
            </a:r>
            <a:endParaRPr lang="ko-KR" altLang="en-US" sz="1400"/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 rot="0">
            <a:off x="7688580" y="7219315"/>
            <a:ext cx="1079500" cy="30861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4.</a:t>
            </a:r>
            <a:r>
              <a:rPr lang="ko-KR" altLang="en-US" sz="1400"/>
              <a:t> 실제정답</a:t>
            </a:r>
            <a:endParaRPr lang="ko-KR" altLang="en-US" sz="1400"/>
          </a:p>
        </p:txBody>
      </p:sp>
      <p:pic>
        <p:nvPicPr>
          <p:cNvPr id="32" name="그림 149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33" name="텍스트 상자 150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5" name="그룹 153"/>
          <p:cNvGrpSpPr/>
          <p:nvPr/>
        </p:nvGrpSpPr>
        <p:grpSpPr>
          <a:xfrm rot="0">
            <a:off x="344805" y="1276985"/>
            <a:ext cx="4679950" cy="417195"/>
            <a:chOff x="344805" y="1276985"/>
            <a:chExt cx="4679950" cy="417195"/>
          </a:xfrm>
        </p:grpSpPr>
        <p:sp>
          <p:nvSpPr>
            <p:cNvPr id="106" name="텍스트 상자 151"/>
            <p:cNvSpPr txBox="1">
              <a:spLocks/>
            </p:cNvSpPr>
            <p:nvPr/>
          </p:nvSpPr>
          <p:spPr>
            <a:xfrm rot="0">
              <a:off x="887095" y="1329055"/>
              <a:ext cx="413766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실험 결과 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7" name="도형 152"/>
            <p:cNvSpPr>
              <a:spLocks/>
            </p:cNvSpPr>
            <p:nvPr/>
          </p:nvSpPr>
          <p:spPr>
            <a:xfrm rot="5400000">
              <a:off x="344805" y="12769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72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1FAFA5-032D-47CB-A50B-3919CD5563F3}"/>
              </a:ext>
            </a:extLst>
          </p:cNvPr>
          <p:cNvGrpSpPr/>
          <p:nvPr/>
        </p:nvGrpSpPr>
        <p:grpSpPr>
          <a:xfrm>
            <a:off x="899795" y="1438910"/>
            <a:ext cx="5110480" cy="281940"/>
            <a:chOff x="899795" y="1438910"/>
            <a:chExt cx="5110480" cy="281940"/>
          </a:xfrm>
        </p:grpSpPr>
        <p:sp>
          <p:nvSpPr>
            <p:cNvPr id="19" name="TextBox 36"/>
            <p:cNvSpPr txBox="1">
              <a:spLocks/>
            </p:cNvSpPr>
            <p:nvPr/>
          </p:nvSpPr>
          <p:spPr>
            <a:xfrm rot="0">
              <a:off x="1682115" y="1443990"/>
              <a:ext cx="4328795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TextBox 21"/>
            <p:cNvSpPr txBox="1">
              <a:spLocks/>
            </p:cNvSpPr>
            <p:nvPr/>
          </p:nvSpPr>
          <p:spPr>
            <a:xfrm rot="0">
              <a:off x="899795" y="1438910"/>
              <a:ext cx="41529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ctr" fontAlgn="base" latinLnBrk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ko-KR" sz="1800" spc="-70" b="1">
                  <a:ln w="1270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1.</a:t>
              </a:r>
              <a:endParaRPr lang="ko-KR" altLang="en-US" b="1">
                <a:ln w="1270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C445C8F-A8A3-4F56-BB61-92A2CC61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30" y="2007870"/>
            <a:ext cx="4014470" cy="410781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AB1C34-DE15-42F9-98DD-8E5A7ACA7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1" r="19351"/>
          <a:stretch/>
        </p:blipFill>
        <p:spPr>
          <a:xfrm>
            <a:off x="2196465" y="2569845"/>
            <a:ext cx="4708525" cy="33953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C194F7E-D46E-4D45-B474-66AC0549DD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905"/>
          <a:stretch/>
        </p:blipFill>
        <p:spPr>
          <a:xfrm>
            <a:off x="0" y="2919095"/>
            <a:ext cx="178308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314213-4E17-4D6B-B324-665501BB760E}"/>
              </a:ext>
            </a:extLst>
          </p:cNvPr>
          <p:cNvSpPr/>
          <p:nvPr/>
        </p:nvSpPr>
        <p:spPr>
          <a:xfrm>
            <a:off x="1884680" y="2365375"/>
            <a:ext cx="8683625" cy="3750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154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37" name="텍스트 상자 155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8" name="그룹 158"/>
          <p:cNvGrpSpPr/>
          <p:nvPr/>
        </p:nvGrpSpPr>
        <p:grpSpPr>
          <a:xfrm rot="0">
            <a:off x="351155" y="1620520"/>
            <a:ext cx="4679950" cy="606425"/>
            <a:chOff x="351155" y="1620520"/>
            <a:chExt cx="4679950" cy="606425"/>
          </a:xfrm>
        </p:grpSpPr>
        <p:sp>
          <p:nvSpPr>
            <p:cNvPr id="109" name="텍스트 상자 156"/>
            <p:cNvSpPr txBox="1">
              <a:spLocks/>
            </p:cNvSpPr>
            <p:nvPr/>
          </p:nvSpPr>
          <p:spPr>
            <a:xfrm rot="0">
              <a:off x="893445" y="1672590"/>
              <a:ext cx="4137660" cy="55435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검출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결과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도형 157"/>
            <p:cNvSpPr>
              <a:spLocks/>
            </p:cNvSpPr>
            <p:nvPr/>
          </p:nvSpPr>
          <p:spPr>
            <a:xfrm rot="5400000">
              <a:off x="351155" y="162052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18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899795" y="1438910"/>
            <a:ext cx="415925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rtl="0" algn="ctr" defTabSz="457200" eaLnBrk="1" latinLnBrk="1" hangingPunct="1">
              <a:buFontTx/>
              <a:buNone/>
            </a:pPr>
            <a:r>
              <a:rPr sz="1800" spc="-60" b="1">
                <a:ln w="1270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endParaRPr lang="ko-KR" altLang="en-US" sz="1800" b="1">
              <a:ln w="1270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1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24" name="텍스트 상자 160"/>
          <p:cNvSpPr txBox="1">
            <a:spLocks/>
          </p:cNvSpPr>
          <p:nvPr/>
        </p:nvSpPr>
        <p:spPr>
          <a:xfrm rot="0">
            <a:off x="714375" y="391795"/>
            <a:ext cx="7971155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1" name="그룹 169"/>
          <p:cNvGrpSpPr/>
          <p:nvPr/>
        </p:nvGrpSpPr>
        <p:grpSpPr>
          <a:xfrm rot="0">
            <a:off x="351155" y="1620520"/>
            <a:ext cx="4679950" cy="606425"/>
            <a:chOff x="351155" y="1620520"/>
            <a:chExt cx="4679950" cy="606425"/>
          </a:xfrm>
        </p:grpSpPr>
        <p:sp>
          <p:nvSpPr>
            <p:cNvPr id="112" name="텍스트 상자 167"/>
            <p:cNvSpPr txBox="1">
              <a:spLocks/>
            </p:cNvSpPr>
            <p:nvPr/>
          </p:nvSpPr>
          <p:spPr>
            <a:xfrm rot="0">
              <a:off x="893445" y="1672590"/>
              <a:ext cx="4137660" cy="55435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검출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결과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도형 168"/>
            <p:cNvSpPr>
              <a:spLocks/>
            </p:cNvSpPr>
            <p:nvPr/>
          </p:nvSpPr>
          <p:spPr>
            <a:xfrm rot="5400000">
              <a:off x="351155" y="162052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pic>
        <p:nvPicPr>
          <p:cNvPr id="114" name="그림 4" descr="/Users/ijeonghyeon/Library/Group Containers/L48J367XN4.com.infraware.PolarisOffice/EngineTemp/34987/fImage975008571239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15749" r="17977" b="7551"/>
          <a:stretch>
            <a:fillRect/>
          </a:stretch>
        </p:blipFill>
        <p:spPr>
          <a:xfrm rot="0">
            <a:off x="1513840" y="2023745"/>
            <a:ext cx="7416800" cy="5429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899795" y="1438910"/>
            <a:ext cx="416560" cy="278130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rtl="0" algn="ctr" defTabSz="457200" eaLnBrk="1" latinLnBrk="1" hangingPunct="1">
              <a:buFontTx/>
              <a:buNone/>
            </a:pPr>
            <a:r>
              <a:rPr sz="1800" spc="-50" b="1">
                <a:ln w="1270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endParaRPr lang="ko-KR" altLang="en-US" sz="1800" b="1">
              <a:ln w="1270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Picture " descr="/Users/ijeonghyeon/Library/Group Containers/L48J367XN4.com.infraware.PolarisOffice/EngineTemp/34987/image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67355" y="3228340"/>
            <a:ext cx="4545965" cy="3143250"/>
          </a:xfrm>
          <a:prstGeom prst="rect"/>
          <a:noFill/>
        </p:spPr>
      </p:pic>
      <p:pic>
        <p:nvPicPr>
          <p:cNvPr id="6" name="Picture " descr="/Users/ijeonghyeon/Library/Group Containers/L48J367XN4.com.infraware.PolarisOffice/EngineTemp/34987/image5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85869" y="2908935"/>
            <a:ext cx="3670935" cy="3567430"/>
          </a:xfrm>
          <a:prstGeom prst="rect"/>
          <a:noFill/>
        </p:spPr>
      </p:pic>
      <p:pic>
        <p:nvPicPr>
          <p:cNvPr id="23" name="Picture " descr="/Users/ijeonghyeon/Library/Group Containers/L48J367XN4.com.infraware.PolarisOffice/EngineTemp/34987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3400" cy="1297305"/>
          </a:xfrm>
          <a:prstGeom prst="rect"/>
          <a:noFill/>
        </p:spPr>
      </p:pic>
      <p:sp>
        <p:nvSpPr>
          <p:cNvPr id="24" name="Rect 0"/>
          <p:cNvSpPr txBox="1">
            <a:spLocks/>
          </p:cNvSpPr>
          <p:nvPr/>
        </p:nvSpPr>
        <p:spPr>
          <a:xfrm rot="0">
            <a:off x="714375" y="391795"/>
            <a:ext cx="7971789" cy="523239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모델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학습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및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1" name="Group 5"/>
          <p:cNvGrpSpPr/>
          <p:nvPr/>
        </p:nvGrpSpPr>
        <p:grpSpPr>
          <a:xfrm rot="0">
            <a:off x="351155" y="1620520"/>
            <a:ext cx="4680585" cy="607060"/>
            <a:chOff x="351155" y="1620520"/>
            <a:chExt cx="4680585" cy="607060"/>
          </a:xfrm>
        </p:grpSpPr>
        <p:sp>
          <p:nvSpPr>
            <p:cNvPr id="112" name="Rect 0"/>
            <p:cNvSpPr txBox="1">
              <a:spLocks/>
            </p:cNvSpPr>
            <p:nvPr/>
          </p:nvSpPr>
          <p:spPr>
            <a:xfrm rot="0">
              <a:off x="893445" y="1672590"/>
              <a:ext cx="4138295" cy="554990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검출 결과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Rect 0"/>
            <p:cNvSpPr>
              <a:spLocks/>
            </p:cNvSpPr>
            <p:nvPr/>
          </p:nvSpPr>
          <p:spPr>
            <a:xfrm rot="5400000">
              <a:off x="351155" y="1620520"/>
              <a:ext cx="384175" cy="41783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pic>
        <p:nvPicPr>
          <p:cNvPr id="114" name="그림 3" descr="/Users/ijeonghyeon/Library/Group Containers/L48J367XN4.com.infraware.PolarisOffice/EngineTemp/34987/fImage771817570229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9339" r="6758" b="8588"/>
          <a:stretch>
            <a:fillRect/>
          </a:stretch>
        </p:blipFill>
        <p:spPr>
          <a:xfrm rot="0">
            <a:off x="1178560" y="1976755"/>
            <a:ext cx="7179945" cy="5441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" descr="/Users/ijeonghyeon/Library/Group Containers/L48J367XN4.com.infraware.PolarisOffice/EngineTemp/99881/image6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043"/>
          <a:stretch>
            <a:fillRect/>
          </a:stretch>
        </p:blipFill>
        <p:spPr>
          <a:xfrm rot="0">
            <a:off x="700405" y="2450465"/>
            <a:ext cx="4953000" cy="4789170"/>
          </a:xfrm>
          <a:prstGeom prst="rect"/>
          <a:noFill/>
        </p:spPr>
      </p:pic>
      <p:pic>
        <p:nvPicPr>
          <p:cNvPr id="24" name="그림 86" descr="/Users/ijeonghyeon/Library/Group Containers/L48J367XN4.com.infraware.PolarisOffice/EngineTemp/99881/image6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11" b="58055"/>
          <a:stretch>
            <a:fillRect/>
          </a:stretch>
        </p:blipFill>
        <p:spPr>
          <a:xfrm rot="0">
            <a:off x="5918200" y="2106930"/>
            <a:ext cx="4065270" cy="3584575"/>
          </a:xfrm>
          <a:prstGeom prst="rect"/>
          <a:noFill/>
        </p:spPr>
      </p:pic>
      <p:sp>
        <p:nvSpPr>
          <p:cNvPr id="25" name="도형 87"/>
          <p:cNvSpPr>
            <a:spLocks/>
          </p:cNvSpPr>
          <p:nvPr/>
        </p:nvSpPr>
        <p:spPr>
          <a:xfrm rot="0">
            <a:off x="6185535" y="2743200"/>
            <a:ext cx="3454400" cy="32321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" name="도형 89"/>
          <p:cNvSpPr>
            <a:spLocks/>
          </p:cNvSpPr>
          <p:nvPr/>
        </p:nvSpPr>
        <p:spPr>
          <a:xfrm rot="0">
            <a:off x="6186170" y="4889500"/>
            <a:ext cx="3454400" cy="32321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7" name="그림 161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28" name="텍스트 상자 162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1" name="그룹 172"/>
          <p:cNvGrpSpPr/>
          <p:nvPr/>
        </p:nvGrpSpPr>
        <p:grpSpPr>
          <a:xfrm rot="0">
            <a:off x="334010" y="1637665"/>
            <a:ext cx="7251065" cy="589280"/>
            <a:chOff x="334010" y="1637665"/>
            <a:chExt cx="7251065" cy="589280"/>
          </a:xfrm>
        </p:grpSpPr>
        <p:sp>
          <p:nvSpPr>
            <p:cNvPr id="112" name="텍스트 상자 170"/>
            <p:cNvSpPr txBox="1">
              <a:spLocks/>
            </p:cNvSpPr>
            <p:nvPr/>
          </p:nvSpPr>
          <p:spPr>
            <a:xfrm rot="0">
              <a:off x="893445" y="1672590"/>
              <a:ext cx="6691630" cy="55435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성능평가(Precision-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Recall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Curve)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도형 171"/>
            <p:cNvSpPr>
              <a:spLocks/>
            </p:cNvSpPr>
            <p:nvPr/>
          </p:nvSpPr>
          <p:spPr>
            <a:xfrm rot="5400000">
              <a:off x="351155" y="162052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899795" y="1438910"/>
            <a:ext cx="415925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ko-KR" sz="1800" spc="-60" b="1">
                <a:ln w="1270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endParaRPr lang="ko-KR" altLang="en-US" sz="1800" b="1">
              <a:ln w="1270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"/>
          <p:cNvSpPr txBox="1">
            <a:spLocks/>
          </p:cNvSpPr>
          <p:nvPr/>
        </p:nvSpPr>
        <p:spPr>
          <a:xfrm>
            <a:off x="5383530" y="6002655"/>
            <a:ext cx="4954270" cy="1168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비교표로 작성(클래스별로 map를 작성하여 비교)</a:t>
            </a: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모바일넷을 백본으로 사용한 Faster RCNN </a:t>
            </a: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이런 결과가 나온 것인지 분석하여 작성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pic>
        <p:nvPicPr>
          <p:cNvPr id="27" name="그림 163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28" name="텍스트 상자 164"/>
          <p:cNvSpPr txBox="1">
            <a:spLocks/>
          </p:cNvSpPr>
          <p:nvPr/>
        </p:nvSpPr>
        <p:spPr>
          <a:xfrm rot="0">
            <a:off x="714375" y="391795"/>
            <a:ext cx="797115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딥러닝 모델 학습 및 평가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7" name="그림 182" descr="/Users/ijeonghyeon/Library/Group Containers/L48J367XN4.com.infraware.PolarisOffice/EngineTemp/99881/fImage154120754640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r="7571"/>
          <a:stretch>
            <a:fillRect/>
          </a:stretch>
        </p:blipFill>
        <p:spPr>
          <a:xfrm rot="0">
            <a:off x="1671320" y="1605915"/>
            <a:ext cx="6703695" cy="5938520"/>
          </a:xfrm>
          <a:prstGeom prst="rect"/>
          <a:noFill/>
        </p:spPr>
      </p:pic>
      <p:grpSp>
        <p:nvGrpSpPr>
          <p:cNvPr id="114" name="그룹 175"/>
          <p:cNvGrpSpPr/>
          <p:nvPr/>
        </p:nvGrpSpPr>
        <p:grpSpPr>
          <a:xfrm rot="0">
            <a:off x="215265" y="1324610"/>
            <a:ext cx="7233920" cy="606425"/>
            <a:chOff x="215265" y="1324610"/>
            <a:chExt cx="7233920" cy="606425"/>
          </a:xfrm>
        </p:grpSpPr>
        <p:sp>
          <p:nvSpPr>
            <p:cNvPr id="115" name="텍스트 상자 173"/>
            <p:cNvSpPr txBox="1">
              <a:spLocks/>
            </p:cNvSpPr>
            <p:nvPr/>
          </p:nvSpPr>
          <p:spPr>
            <a:xfrm rot="0">
              <a:off x="757555" y="1376680"/>
              <a:ext cx="6691630" cy="55435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YOLO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v5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모델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성능평가(Confusion Matrix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)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6" name="도형 174"/>
            <p:cNvSpPr>
              <a:spLocks/>
            </p:cNvSpPr>
            <p:nvPr/>
          </p:nvSpPr>
          <p:spPr>
            <a:xfrm rot="5400000">
              <a:off x="215265" y="132461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0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2273935" y="2801620"/>
            <a:ext cx="80645" cy="11811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" name="Picture 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61" r="12983"/>
          <a:stretch>
            <a:fillRect/>
          </a:stretch>
        </p:blipFill>
        <p:spPr>
          <a:xfrm rot="0">
            <a:off x="-635" y="0"/>
            <a:ext cx="10693400" cy="7091045"/>
          </a:xfrm>
          <a:prstGeom prst="rect"/>
          <a:noFill/>
        </p:spPr>
      </p:pic>
      <p:grpSp>
        <p:nvGrpSpPr>
          <p:cNvPr id="2" name="Group 5"/>
          <p:cNvGrpSpPr/>
          <p:nvPr/>
        </p:nvGrpSpPr>
        <p:grpSpPr>
          <a:xfrm rot="0">
            <a:off x="1125855" y="-1291590"/>
            <a:ext cx="8326120" cy="8314689"/>
            <a:chOff x="1125855" y="-1291590"/>
            <a:chExt cx="8326120" cy="8314689"/>
          </a:xfrm>
        </p:grpSpPr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4578985" y="-1291590"/>
              <a:ext cx="1663700" cy="83146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867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V="1">
              <a:off x="1125855" y="3437890"/>
              <a:ext cx="8314055" cy="232410"/>
            </a:xfrm>
            <a:prstGeom prst="rect"/>
            <a:noFill/>
          </p:spPr>
        </p:pic>
        <p:pic>
          <p:nvPicPr>
            <p:cNvPr id="29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35175"/>
              <a:ext cx="8314689" cy="243205"/>
            </a:xfrm>
            <a:prstGeom prst="rect"/>
            <a:noFill/>
          </p:spPr>
        </p:pic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1439545" y="2564765"/>
              <a:ext cx="8012429" cy="615950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5.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결론 및 향후 연구과제</a:t>
              </a:r>
              <a:endParaRPr lang="ko-KR" altLang="en-US" sz="40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/Users/ijeonghyeon/Library/Group Containers/L48J367XN4.com.infraware.PolarisOffice/EngineTemp/99881/image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0815" y="7089775"/>
            <a:ext cx="2842895" cy="424180"/>
          </a:xfrm>
          <a:prstGeom prst="rect"/>
          <a:noFill/>
        </p:spPr>
      </p:pic>
      <p:pic>
        <p:nvPicPr>
          <p:cNvPr id="36" name="Picture " descr="/Users/ijeonghyeon/Library/Group Containers/L48J367XN4.com.infraware.PolarisOffice/EngineTemp/99881/image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98205" y="7103745"/>
            <a:ext cx="2023745" cy="424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758190" y="2100580"/>
            <a:ext cx="7773669" cy="34124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>
                <a:latin typeface="맑은 고딕" charset="0"/>
              </a:rPr>
              <a:t>Faster RCNN과 Xception은 2 Stage 모델이므로, </a:t>
            </a:r>
            <a:r>
              <a:rPr lang="en-US" altLang="ko-KR" sz="1600" b="1">
                <a:latin typeface="맑은 고딕" charset="0"/>
              </a:rPr>
              <a:t>Xray 검색대에서는 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적합하지</a:t>
            </a:r>
            <a:r>
              <a:rPr lang="en-US" altLang="ko-KR" sz="1600" b="1">
                <a:latin typeface="맑은 고딕" charset="0"/>
              </a:rPr>
              <a:t> 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않음</a:t>
            </a:r>
            <a:endParaRPr lang="ko-KR" altLang="en-US" sz="1600" b="1"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  <a:cs typeface="+mn-cs"/>
              </a:rPr>
              <a:t>YOLO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를</a:t>
            </a:r>
            <a:r>
              <a:rPr lang="ko-KR" altLang="en-US" sz="1600">
                <a:latin typeface="맑은 고딕" charset="0"/>
              </a:rPr>
              <a:t> 통해 </a:t>
            </a:r>
            <a:r>
              <a:rPr lang="en-US" altLang="ko-KR" sz="1600" b="1">
                <a:latin typeface="맑은 고딕" charset="0"/>
              </a:rPr>
              <a:t>평균검출정확도 96% </a:t>
            </a:r>
            <a:r>
              <a:rPr lang="ko-KR" altLang="en-US" sz="1600" b="1">
                <a:latin typeface="맑은 고딕" charset="0"/>
              </a:rPr>
              <a:t>의 높은 검출 성능</a:t>
            </a:r>
            <a:r>
              <a:rPr lang="ko-KR" altLang="en-US" sz="1600">
                <a:latin typeface="맑은 고딕" charset="0"/>
              </a:rPr>
              <a:t>을 보여주며,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산업보안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측면에서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빠른 소형장치의 검출이 가능함.</a:t>
            </a:r>
            <a:endParaRPr lang="ko-KR" altLang="en-US" sz="1600"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ko-KR" altLang="en-US" sz="16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H</a:t>
            </a:r>
            <a:r>
              <a:rPr lang="ko-KR" altLang="en-US" sz="16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사 소형 저장장치 검출 시스템 구축을 통해 핵심기술 유출 방지 효과 기대</a:t>
            </a:r>
            <a:endParaRPr lang="ko-KR" altLang="en-US" sz="1600" b="1">
              <a:solidFill>
                <a:srgbClr val="FF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 b="1">
              <a:solidFill>
                <a:srgbClr val="FF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 b="1">
              <a:latin typeface="맑은 고딕" charset="0"/>
            </a:endParaRPr>
          </a:p>
        </p:txBody>
      </p:sp>
      <p:pic>
        <p:nvPicPr>
          <p:cNvPr id="23" name="그림 1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6670"/>
          </a:xfrm>
          <a:prstGeom prst="rect"/>
          <a:noFill/>
        </p:spPr>
      </p:pic>
      <p:sp>
        <p:nvSpPr>
          <p:cNvPr id="24" name="텍스트 상자 166"/>
          <p:cNvSpPr txBox="1">
            <a:spLocks/>
          </p:cNvSpPr>
          <p:nvPr/>
        </p:nvSpPr>
        <p:spPr>
          <a:xfrm rot="0">
            <a:off x="714375" y="391795"/>
            <a:ext cx="7971155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결론 및 향후 연구과제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7" name="그룹 178"/>
          <p:cNvGrpSpPr/>
          <p:nvPr/>
        </p:nvGrpSpPr>
        <p:grpSpPr>
          <a:xfrm rot="0">
            <a:off x="351155" y="1620520"/>
            <a:ext cx="7233920" cy="417195"/>
            <a:chOff x="351155" y="1620520"/>
            <a:chExt cx="7233920" cy="417195"/>
          </a:xfrm>
        </p:grpSpPr>
        <p:sp>
          <p:nvSpPr>
            <p:cNvPr id="118" name="텍스트 상자 176"/>
            <p:cNvSpPr txBox="1">
              <a:spLocks/>
            </p:cNvSpPr>
            <p:nvPr/>
          </p:nvSpPr>
          <p:spPr>
            <a:xfrm rot="0">
              <a:off x="893445" y="1672590"/>
              <a:ext cx="6691630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결론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9" name="도형 177"/>
            <p:cNvSpPr>
              <a:spLocks/>
            </p:cNvSpPr>
            <p:nvPr/>
          </p:nvSpPr>
          <p:spPr>
            <a:xfrm rot="5400000">
              <a:off x="351155" y="1620520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grpSp>
        <p:nvGrpSpPr>
          <p:cNvPr id="120" name="그룹 181"/>
          <p:cNvGrpSpPr/>
          <p:nvPr/>
        </p:nvGrpSpPr>
        <p:grpSpPr>
          <a:xfrm>
            <a:off x="301625" y="5175885"/>
            <a:ext cx="7233920" cy="606425"/>
            <a:chOff x="301625" y="5175885"/>
            <a:chExt cx="7233920" cy="606425"/>
          </a:xfrm>
        </p:grpSpPr>
        <p:sp>
          <p:nvSpPr>
            <p:cNvPr id="121" name="텍스트 상자 179"/>
            <p:cNvSpPr txBox="1">
              <a:spLocks/>
            </p:cNvSpPr>
            <p:nvPr/>
          </p:nvSpPr>
          <p:spPr>
            <a:xfrm rot="0">
              <a:off x="843915" y="5227955"/>
              <a:ext cx="6692265" cy="554990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buFontTx/>
                <a:buNone/>
                <a:defRPr/>
              </a:pP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향후</a:t>
              </a:r>
              <a:r>
                <a:rPr lang="en-US" altLang="ko-KR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연구과제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2" name="도형 180"/>
            <p:cNvSpPr>
              <a:spLocks/>
            </p:cNvSpPr>
            <p:nvPr/>
          </p:nvSpPr>
          <p:spPr>
            <a:xfrm rot="5400000">
              <a:off x="301625" y="5175885"/>
              <a:ext cx="384175" cy="41783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sp>
        <p:nvSpPr>
          <p:cNvPr id="123" name="텍스트 상자 183"/>
          <p:cNvSpPr txBox="1">
            <a:spLocks/>
          </p:cNvSpPr>
          <p:nvPr/>
        </p:nvSpPr>
        <p:spPr>
          <a:xfrm rot="0">
            <a:off x="922655" y="5706110"/>
            <a:ext cx="7703185" cy="147701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  <a:cs typeface="+mn-cs"/>
              </a:rPr>
              <a:t>USB</a:t>
            </a:r>
            <a:r>
              <a:rPr lang="ko-KR" altLang="en-US" sz="1600">
                <a:latin typeface="맑은 고딕" charset="0"/>
              </a:rPr>
              <a:t> 데이터 추가 수집 및 학습시 </a:t>
            </a:r>
            <a:r>
              <a:rPr lang="ko-KR" altLang="en-US" sz="1600" b="1">
                <a:latin typeface="맑은 고딕" charset="0"/>
              </a:rPr>
              <a:t>겹침 사물</a:t>
            </a:r>
            <a:r>
              <a:rPr lang="ko-KR" altLang="en-US" sz="1600">
                <a:latin typeface="맑은 고딕" charset="0"/>
              </a:rPr>
              <a:t>을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판별하여 정확도를 향상시키는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연구가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 필요.</a:t>
            </a:r>
            <a:endParaRPr lang="ko-KR" altLang="en-US" sz="1600"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 b="1">
                <a:latin typeface="맑은 고딕" charset="0"/>
              </a:rPr>
              <a:t>3D CT Xray</a:t>
            </a:r>
            <a:r>
              <a:rPr lang="ko-KR" altLang="en-US" sz="1600" b="1">
                <a:latin typeface="맑은 고딕" charset="0"/>
              </a:rPr>
              <a:t> 검색기 데이터를 이용한 검출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연구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수행</a:t>
            </a:r>
            <a:r>
              <a:rPr lang="ko-KR" altLang="en-US" sz="1600" b="0">
                <a:latin typeface="맑은 고딕" charset="0"/>
                <a:ea typeface="맑은 고딕" charset="0"/>
                <a:cs typeface="+mn-cs"/>
              </a:rPr>
              <a:t>으로</a:t>
            </a:r>
            <a:r>
              <a:rPr lang="ko-KR" altLang="en-US" sz="1600" b="0">
                <a:latin typeface="맑은 고딕" charset="0"/>
                <a:ea typeface="+mn-ea"/>
                <a:cs typeface="+mn-cs"/>
              </a:rPr>
              <a:t> </a:t>
            </a:r>
            <a:r>
              <a:rPr lang="ko-KR" altLang="en-US" sz="1600" b="0">
                <a:latin typeface="맑은 고딕" charset="0"/>
                <a:ea typeface="맑은 고딕" charset="0"/>
                <a:cs typeface="+mn-cs"/>
              </a:rPr>
              <a:t>3차원</a:t>
            </a:r>
            <a:r>
              <a:rPr lang="ko-KR" altLang="en-US" sz="1600" b="0">
                <a:latin typeface="맑은 고딕" charset="0"/>
                <a:ea typeface="+mn-ea"/>
                <a:cs typeface="+mn-cs"/>
              </a:rPr>
              <a:t> </a:t>
            </a:r>
            <a:r>
              <a:rPr lang="ko-KR" altLang="en-US" sz="1600" b="0">
                <a:latin typeface="맑은 고딕" charset="0"/>
                <a:ea typeface="맑은 고딕" charset="0"/>
                <a:cs typeface="+mn-cs"/>
              </a:rPr>
              <a:t>객체</a:t>
            </a:r>
            <a:r>
              <a:rPr lang="ko-KR" altLang="en-US" sz="1600" b="0">
                <a:latin typeface="맑은 고딕" charset="0"/>
                <a:ea typeface="+mn-ea"/>
                <a:cs typeface="+mn-cs"/>
              </a:rPr>
              <a:t> </a:t>
            </a:r>
            <a:r>
              <a:rPr lang="ko-KR" altLang="en-US" sz="1600" b="0">
                <a:latin typeface="맑은 고딕" charset="0"/>
                <a:ea typeface="맑은 고딕" charset="0"/>
                <a:cs typeface="+mn-cs"/>
              </a:rPr>
              <a:t>연구가</a:t>
            </a:r>
            <a:r>
              <a:rPr lang="ko-KR" altLang="en-US" sz="1600" b="0">
                <a:latin typeface="맑은 고딕" charset="0"/>
                <a:ea typeface="+mn-ea"/>
                <a:cs typeface="+mn-cs"/>
              </a:rPr>
              <a:t> </a:t>
            </a:r>
            <a:r>
              <a:rPr lang="ko-KR" altLang="en-US" sz="1600" b="0">
                <a:latin typeface="맑은 고딕" charset="0"/>
                <a:ea typeface="맑은 고딕" charset="0"/>
                <a:cs typeface="+mn-cs"/>
              </a:rPr>
              <a:t>필요.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66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2273935" y="2801620"/>
            <a:ext cx="80010" cy="1174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" name="Picture 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61" r="12983"/>
          <a:stretch>
            <a:fillRect/>
          </a:stretch>
        </p:blipFill>
        <p:spPr>
          <a:xfrm rot="0">
            <a:off x="-635" y="12700"/>
            <a:ext cx="10693400" cy="7091045"/>
          </a:xfrm>
          <a:prstGeom prst="rect"/>
          <a:noFill/>
        </p:spPr>
      </p:pic>
      <p:grpSp>
        <p:nvGrpSpPr>
          <p:cNvPr id="2" name="Group 5"/>
          <p:cNvGrpSpPr/>
          <p:nvPr/>
        </p:nvGrpSpPr>
        <p:grpSpPr>
          <a:xfrm>
            <a:off x="1125855" y="-1291590"/>
            <a:ext cx="8314055" cy="8314055"/>
            <a:chOff x="1125855" y="-1291590"/>
            <a:chExt cx="8314055" cy="8314055"/>
          </a:xfrm>
        </p:grpSpPr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4578985" y="-1291590"/>
              <a:ext cx="1663700" cy="83146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867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V="1">
              <a:off x="1125855" y="3437890"/>
              <a:ext cx="8314055" cy="232410"/>
            </a:xfrm>
            <a:prstGeom prst="rect"/>
            <a:noFill/>
          </p:spPr>
        </p:pic>
        <p:pic>
          <p:nvPicPr>
            <p:cNvPr id="29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35175"/>
              <a:ext cx="8314689" cy="243205"/>
            </a:xfrm>
            <a:prstGeom prst="rect"/>
            <a:noFill/>
          </p:spPr>
        </p:pic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1439545" y="2564765"/>
              <a:ext cx="7686039" cy="615950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1.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연구 배경 및 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목적</a:t>
              </a:r>
              <a:endParaRPr lang="ko-KR" altLang="en-US" sz="40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0815" y="7089775"/>
            <a:ext cx="2842260" cy="423545"/>
          </a:xfrm>
          <a:prstGeom prst="rect"/>
          <a:noFill/>
        </p:spPr>
      </p:pic>
      <p:pic>
        <p:nvPicPr>
          <p:cNvPr id="3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98205" y="7103745"/>
            <a:ext cx="2023110" cy="4235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3935" y="2801620"/>
            <a:ext cx="79375" cy="11684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B7377-C2A5-DC50-7F60-BB7144F00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12983"/>
          <a:stretch/>
        </p:blipFill>
        <p:spPr>
          <a:xfrm>
            <a:off x="-635" y="0"/>
            <a:ext cx="10692130" cy="7089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6FDA62C-8DE8-171B-4917-DFB549F404EE}"/>
              </a:ext>
            </a:extLst>
          </p:cNvPr>
          <p:cNvGrpSpPr/>
          <p:nvPr/>
        </p:nvGrpSpPr>
        <p:grpSpPr>
          <a:xfrm>
            <a:off x="1125855" y="2039620"/>
            <a:ext cx="8440420" cy="2243455"/>
            <a:chOff x="1125855" y="2039620"/>
            <a:chExt cx="8440420" cy="2243455"/>
          </a:xfrm>
        </p:grpSpPr>
        <p:sp>
          <p:nvSpPr>
            <p:cNvPr id="27" name="양쪽 모서리가 둥근 사각형 166">
              <a:extLst>
                <a:ext uri="{FF2B5EF4-FFF2-40B4-BE49-F238E27FC236}">
                  <a16:creationId xmlns:a16="http://schemas.microsoft.com/office/drawing/2014/main" id="{CB19F375-95FD-4D04-AD0D-AD922147E1FA}"/>
                </a:ext>
              </a:extLst>
            </p:cNvPr>
            <p:cNvSpPr/>
            <p:nvPr/>
          </p:nvSpPr>
          <p:spPr>
            <a:xfrm rot="5400000">
              <a:off x="4288155" y="-995045"/>
              <a:ext cx="2243455" cy="831278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E76D2E2-CB53-4D23-BBB0-8CC55C1D3C7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1125855" y="4051935"/>
              <a:ext cx="8312785" cy="23114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25855" y="2040890"/>
              <a:ext cx="8313420" cy="241935"/>
            </a:xfrm>
            <a:prstGeom prst="rect">
              <a:avLst/>
            </a:prstGeom>
            <a:noFill/>
          </p:spPr>
        </p:pic>
        <p:sp>
          <p:nvSpPr>
            <p:cNvPr id="31" name="TextBox 36"/>
            <p:cNvSpPr txBox="1">
              <a:spLocks/>
            </p:cNvSpPr>
            <p:nvPr/>
          </p:nvSpPr>
          <p:spPr>
            <a:xfrm>
              <a:off x="1439545" y="2630805"/>
              <a:ext cx="7684770" cy="1046480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ctr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lvl="1" indent="3175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lvl="2" indent="508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lvl="3" indent="6985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lvl="4" indent="1016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lvl="5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lvl="6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lvl="7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lvl="8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6800" b="1" dirty="0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Q &amp; A</a:t>
              </a:r>
              <a:endParaRPr lang="ko-KR" altLang="en-US" sz="6800" b="1" dirty="0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" y="7089775"/>
            <a:ext cx="2841625" cy="422910"/>
          </a:xfrm>
          <a:prstGeom prst="rect">
            <a:avLst/>
          </a:prstGeom>
          <a:noFill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205" y="7103745"/>
            <a:ext cx="2022475" cy="4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3935" y="2801620"/>
            <a:ext cx="79375" cy="11684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B7377-C2A5-DC50-7F60-BB7144F00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12983"/>
          <a:stretch/>
        </p:blipFill>
        <p:spPr>
          <a:xfrm>
            <a:off x="-635" y="0"/>
            <a:ext cx="10692130" cy="70897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6FDA62C-8DE8-171B-4917-DFB549F404EE}"/>
              </a:ext>
            </a:extLst>
          </p:cNvPr>
          <p:cNvGrpSpPr/>
          <p:nvPr/>
        </p:nvGrpSpPr>
        <p:grpSpPr>
          <a:xfrm>
            <a:off x="1125855" y="2039620"/>
            <a:ext cx="8440420" cy="2243455"/>
            <a:chOff x="1125855" y="2039620"/>
            <a:chExt cx="8440420" cy="2243455"/>
          </a:xfrm>
        </p:grpSpPr>
        <p:sp>
          <p:nvSpPr>
            <p:cNvPr id="27" name="양쪽 모서리가 둥근 사각형 166">
              <a:extLst>
                <a:ext uri="{FF2B5EF4-FFF2-40B4-BE49-F238E27FC236}">
                  <a16:creationId xmlns:a16="http://schemas.microsoft.com/office/drawing/2014/main" id="{CB19F375-95FD-4D04-AD0D-AD922147E1FA}"/>
                </a:ext>
              </a:extLst>
            </p:cNvPr>
            <p:cNvSpPr/>
            <p:nvPr/>
          </p:nvSpPr>
          <p:spPr>
            <a:xfrm rot="5400000">
              <a:off x="4288155" y="-995045"/>
              <a:ext cx="2243455" cy="831278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E76D2E2-CB53-4D23-BBB0-8CC55C1D3C7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1125855" y="4051935"/>
              <a:ext cx="8312785" cy="23114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25855" y="2040890"/>
              <a:ext cx="8313420" cy="241935"/>
            </a:xfrm>
            <a:prstGeom prst="rect">
              <a:avLst/>
            </a:prstGeom>
            <a:noFill/>
          </p:spPr>
        </p:pic>
        <p:sp>
          <p:nvSpPr>
            <p:cNvPr id="31" name="TextBox 36"/>
            <p:cNvSpPr txBox="1">
              <a:spLocks/>
            </p:cNvSpPr>
            <p:nvPr/>
          </p:nvSpPr>
          <p:spPr>
            <a:xfrm>
              <a:off x="1439545" y="2876550"/>
              <a:ext cx="7684770" cy="553720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ctr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lvl="1" indent="3175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lvl="2" indent="508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lvl="3" indent="6985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lvl="4" indent="10160" algn="l" rtl="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lvl="5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lvl="6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lvl="7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lvl="8" indent="0" algn="l" defTabSz="99568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3500" b="1" dirty="0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경청해 주셔서 감사합니다</a:t>
              </a:r>
              <a:r>
                <a:rPr lang="en-US" altLang="ko-KR" sz="3500" b="1" dirty="0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.</a:t>
              </a:r>
              <a:endParaRPr lang="ko-KR" altLang="en-US" sz="3500" b="1" dirty="0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" y="7089775"/>
            <a:ext cx="2841625" cy="422910"/>
          </a:xfrm>
          <a:prstGeom prst="rect">
            <a:avLst/>
          </a:prstGeom>
          <a:noFill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205" y="7103745"/>
            <a:ext cx="2022475" cy="4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1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2225"/>
          </a:xfrm>
          <a:prstGeom prst="rect"/>
          <a:noFill/>
        </p:spPr>
      </p:pic>
      <p:sp>
        <p:nvSpPr>
          <p:cNvPr id="6" name="텍스트 상자 29"/>
          <p:cNvSpPr txBox="1">
            <a:spLocks/>
          </p:cNvSpPr>
          <p:nvPr/>
        </p:nvSpPr>
        <p:spPr>
          <a:xfrm>
            <a:off x="708660" y="379095"/>
            <a:ext cx="784161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 배경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및 목적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4" name="그룹 30"/>
          <p:cNvGrpSpPr/>
          <p:nvPr/>
        </p:nvGrpSpPr>
        <p:grpSpPr>
          <a:xfrm rot="0">
            <a:off x="751205" y="1856105"/>
            <a:ext cx="4695825" cy="382905"/>
            <a:chOff x="751205" y="1856105"/>
            <a:chExt cx="4695825" cy="382905"/>
          </a:xfrm>
        </p:grpSpPr>
        <p:sp>
          <p:nvSpPr>
            <p:cNvPr id="35" name="Rect 0"/>
            <p:cNvSpPr txBox="1">
              <a:spLocks/>
            </p:cNvSpPr>
            <p:nvPr/>
          </p:nvSpPr>
          <p:spPr>
            <a:xfrm rot="0">
              <a:off x="1310005" y="1891665"/>
              <a:ext cx="4137025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연구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배경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 rot="5400000">
              <a:off x="767715" y="1839595"/>
              <a:ext cx="382905" cy="41656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sp>
        <p:nvSpPr>
          <p:cNvPr id="39" name="텍스트 상자 31">
            <a:extLst>
              <a:ext uri="{FF2B5EF4-FFF2-40B4-BE49-F238E27FC236}">
                <a16:creationId xmlns:a16="http://schemas.microsoft.com/office/drawing/2014/main" id="{396F7177-814C-4F2A-BB2F-F3E46FFBC15B}"/>
              </a:ext>
            </a:extLst>
          </p:cNvPr>
          <p:cNvSpPr txBox="1"/>
          <p:nvPr/>
        </p:nvSpPr>
        <p:spPr>
          <a:xfrm>
            <a:off x="5222875" y="7268210"/>
            <a:ext cx="45085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- 1 -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텍스트 상자 32"/>
          <p:cNvSpPr txBox="1">
            <a:spLocks/>
          </p:cNvSpPr>
          <p:nvPr/>
        </p:nvSpPr>
        <p:spPr>
          <a:xfrm rot="0">
            <a:off x="770255" y="2269490"/>
            <a:ext cx="6546850" cy="26746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+mn-ea"/>
              </a:rPr>
              <a:t>국가 </a:t>
            </a:r>
            <a:r>
              <a:rPr lang="ko-KR" altLang="en-US" sz="1600" b="1">
                <a:latin typeface="+mn-ea"/>
              </a:rPr>
              <a:t>산업기술 탈취시도</a:t>
            </a:r>
            <a:r>
              <a:rPr lang="ko-KR" altLang="en-US" sz="1600">
                <a:latin typeface="+mn-ea"/>
              </a:rPr>
              <a:t>가 매해발생</a:t>
            </a:r>
            <a:r>
              <a:rPr lang="en-US" altLang="ko-KR" sz="1600">
                <a:latin typeface="+mn-ea"/>
              </a:rPr>
              <a:t>. </a:t>
            </a:r>
            <a:r>
              <a:rPr lang="ko-KR" altLang="en-US" sz="1600">
                <a:latin typeface="+mn-ea"/>
              </a:rPr>
              <a:t>최근 </a:t>
            </a:r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년 간 총 </a:t>
            </a:r>
            <a:r>
              <a:rPr lang="en-US" altLang="ko-KR" sz="1600">
                <a:latin typeface="+mn-ea"/>
              </a:rPr>
              <a:t>92</a:t>
            </a:r>
            <a:r>
              <a:rPr lang="ko-KR" altLang="en-US" sz="1600">
                <a:latin typeface="+mn-ea"/>
              </a:rPr>
              <a:t>건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발생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+mn-ea"/>
              </a:rPr>
              <a:t>유출수단 중 </a:t>
            </a:r>
            <a:r>
              <a:rPr lang="ko-KR" altLang="en-US" sz="1600" b="1">
                <a:latin typeface="+mn-ea"/>
              </a:rPr>
              <a:t>휴대용 저장장치</a:t>
            </a:r>
            <a:r>
              <a:rPr lang="ko-KR" altLang="en-US" sz="1600">
                <a:latin typeface="+mn-ea"/>
              </a:rPr>
              <a:t>를 이용한 유출빈도가 높음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>
                <a:latin typeface="+mn-ea"/>
              </a:rPr>
              <a:t>소형 저장장치의 소형화로 </a:t>
            </a:r>
            <a:r>
              <a:rPr lang="ko-KR" altLang="en-US" sz="1600" b="1">
                <a:latin typeface="+mn-ea"/>
              </a:rPr>
              <a:t>보안요원이 탐지를 못하는 경우가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존재</a:t>
            </a:r>
            <a:endParaRPr lang="ko-KR" altLang="en-US" sz="1600" b="1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+mn-ea"/>
              </a:rPr>
              <a:t>소형 저장장치를</a:t>
            </a:r>
            <a:r>
              <a:rPr lang="ko-KR" altLang="en-US" sz="1600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중점적 탐지</a:t>
            </a:r>
            <a:r>
              <a:rPr lang="ko-KR" altLang="en-US" sz="1600">
                <a:latin typeface="+mn-ea"/>
              </a:rPr>
              <a:t> 하여 기술 유출 최소화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en-US" altLang="ko-KR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현재 H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사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실시간 소형 저장장치 검출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 시스템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프로젝트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600" u="sng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진행 중</a:t>
            </a:r>
            <a:endParaRPr lang="ko-KR" altLang="en-US" sz="1600" u="sng" b="1">
              <a:solidFill>
                <a:srgbClr val="FC4700"/>
              </a:solidFill>
              <a:latin typeface="+mn-ea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endParaRPr lang="ko-KR" altLang="en-US" sz="1600"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966811-59F7-417A-9F54-D08A82495B43}"/>
              </a:ext>
            </a:extLst>
          </p:cNvPr>
          <p:cNvGrpSpPr/>
          <p:nvPr/>
        </p:nvGrpSpPr>
        <p:grpSpPr>
          <a:xfrm>
            <a:off x="342265" y="5166995"/>
            <a:ext cx="9712960" cy="2016125"/>
            <a:chOff x="342265" y="5166995"/>
            <a:chExt cx="9712960" cy="2016125"/>
          </a:xfrm>
        </p:grpSpPr>
        <p:sp>
          <p:nvSpPr>
            <p:cNvPr id="42" name="텍스트 상자 1">
              <a:extLst>
                <a:ext uri="{FF2B5EF4-FFF2-40B4-BE49-F238E27FC236}">
                  <a16:creationId xmlns:a16="http://schemas.microsoft.com/office/drawing/2014/main" id="{1B679C60-03FE-4BAA-BD2B-07E895AC80AB}"/>
                </a:ext>
              </a:extLst>
            </p:cNvPr>
            <p:cNvSpPr txBox="1"/>
            <p:nvPr/>
          </p:nvSpPr>
          <p:spPr>
            <a:xfrm>
              <a:off x="4006215" y="6875780"/>
              <a:ext cx="2679065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기술유출 발생현황 및 유출 수단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C7828E3-7011-4CFA-B5C9-0CA11F4F54D5}"/>
                </a:ext>
              </a:extLst>
            </p:cNvPr>
            <p:cNvGrpSpPr/>
            <p:nvPr/>
          </p:nvGrpSpPr>
          <p:grpSpPr>
            <a:xfrm>
              <a:off x="6273165" y="5166995"/>
              <a:ext cx="3781425" cy="1339215"/>
              <a:chOff x="6273165" y="5166995"/>
              <a:chExt cx="3781425" cy="1339215"/>
            </a:xfrm>
          </p:grpSpPr>
          <p:pic>
            <p:nvPicPr>
              <p:cNvPr id="47" name="그림 2">
                <a:extLst>
                  <a:ext uri="{FF2B5EF4-FFF2-40B4-BE49-F238E27FC236}">
                    <a16:creationId xmlns:a16="http://schemas.microsoft.com/office/drawing/2014/main" id="{223DD3DD-CCEF-42E3-BB64-7ECF16C77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602"/>
              <a:stretch/>
            </p:blipFill>
            <p:spPr bwMode="auto">
              <a:xfrm>
                <a:off x="6273165" y="5166995"/>
                <a:ext cx="3781425" cy="1339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">
                <a:extLst>
                  <a:ext uri="{FF2B5EF4-FFF2-40B4-BE49-F238E27FC236}">
                    <a16:creationId xmlns:a16="http://schemas.microsoft.com/office/drawing/2014/main" id="{0B4C93EF-DAA6-4924-869A-05472BC4927E}"/>
                  </a:ext>
                </a:extLst>
              </p:cNvPr>
              <p:cNvSpPr/>
              <p:nvPr/>
            </p:nvSpPr>
            <p:spPr>
              <a:xfrm>
                <a:off x="6526530" y="5782945"/>
                <a:ext cx="3510280" cy="23685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89F976D-BA41-49B5-A3BB-021E71FFC8C8}"/>
                </a:ext>
              </a:extLst>
            </p:cNvPr>
            <p:cNvGrpSpPr/>
            <p:nvPr/>
          </p:nvGrpSpPr>
          <p:grpSpPr>
            <a:xfrm>
              <a:off x="342265" y="5362575"/>
              <a:ext cx="6060440" cy="1206500"/>
              <a:chOff x="342265" y="5362575"/>
              <a:chExt cx="6060440" cy="1206500"/>
            </a:xfrm>
          </p:grpSpPr>
          <p:pic>
            <p:nvPicPr>
              <p:cNvPr id="45" name="그림 3">
                <a:extLst>
                  <a:ext uri="{FF2B5EF4-FFF2-40B4-BE49-F238E27FC236}">
                    <a16:creationId xmlns:a16="http://schemas.microsoft.com/office/drawing/2014/main" id="{4F69459A-E09D-4AD0-B645-A352D5B38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265" y="5362575"/>
                <a:ext cx="6060440" cy="1206500"/>
              </a:xfrm>
              <a:prstGeom prst="rect">
                <a:avLst/>
              </a:prstGeom>
            </p:spPr>
          </p:pic>
          <p:sp>
            <p:nvSpPr>
              <p:cNvPr id="46" name="">
                <a:extLst>
                  <a:ext uri="{FF2B5EF4-FFF2-40B4-BE49-F238E27FC236}">
                    <a16:creationId xmlns:a16="http://schemas.microsoft.com/office/drawing/2014/main" id="{A7D50E46-9D38-4FAD-923F-39C33EB59571}"/>
                  </a:ext>
                </a:extLst>
              </p:cNvPr>
              <p:cNvSpPr/>
              <p:nvPr/>
            </p:nvSpPr>
            <p:spPr>
              <a:xfrm>
                <a:off x="5563235" y="5582920"/>
                <a:ext cx="710565" cy="98615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9" name="그림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7228840" y="1530350"/>
            <a:ext cx="3077210" cy="3263900"/>
          </a:xfrm>
          <a:prstGeom prst="rect"/>
          <a:noFill/>
        </p:spPr>
      </p:pic>
      <p:sp>
        <p:nvSpPr>
          <p:cNvPr id="50" name="텍스트 상자 35">
            <a:extLst>
              <a:ext uri="{FF2B5EF4-FFF2-40B4-BE49-F238E27FC236}">
                <a16:creationId xmlns:a16="http://schemas.microsoft.com/office/drawing/2014/main" id="{D5E62AC2-3EDE-48CB-AC1B-3B249AC67E5A}"/>
              </a:ext>
            </a:extLst>
          </p:cNvPr>
          <p:cNvSpPr txBox="1"/>
          <p:nvPr/>
        </p:nvSpPr>
        <p:spPr>
          <a:xfrm>
            <a:off x="8124190" y="4789805"/>
            <a:ext cx="112014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Xray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 rot="0">
            <a:off x="786765" y="4879340"/>
            <a:ext cx="9384665" cy="23323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30000"/>
              </a:lnSpc>
              <a:buFont typeface="맑은 고딕"/>
              <a:buChar char="•"/>
            </a:pPr>
            <a:r>
              <a:rPr lang="ko-KR" altLang="en-US" sz="1600" b="1">
                <a:latin typeface="+mn-ea"/>
              </a:rPr>
              <a:t>정밀한 소형 저장장치 탐지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동글형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키링형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카드형</a:t>
            </a:r>
            <a:r>
              <a:rPr lang="en-US" altLang="ko-KR" sz="1600">
                <a:latin typeface="+mn-ea"/>
              </a:rPr>
              <a:t>, SD</a:t>
            </a:r>
            <a:r>
              <a:rPr lang="ko-KR" altLang="en-US" sz="1600">
                <a:latin typeface="+mn-ea"/>
              </a:rPr>
              <a:t>형 탐지로 물리적 보안 측면에서 기술유출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예방</a:t>
            </a:r>
            <a:r>
              <a:rPr lang="ko-KR" altLang="en-US" sz="1600">
                <a:latin typeface="+mn-ea"/>
              </a:rPr>
              <a:t> 가능</a:t>
            </a:r>
            <a:endParaRPr lang="ko-KR" altLang="en-US" sz="1600">
              <a:latin typeface="+mn-ea"/>
            </a:endParaRPr>
          </a:p>
          <a:p>
            <a:pPr marL="0" indent="0" latinLnBrk="0">
              <a:lnSpc>
                <a:spcPct val="130000"/>
              </a:lnSpc>
              <a:buFontTx/>
              <a:buNone/>
            </a:pPr>
            <a:r>
              <a:rPr lang="en-US" altLang="ko-KR" sz="1600">
                <a:latin typeface="+mn-ea"/>
              </a:rPr>
              <a:t> </a:t>
            </a: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30000"/>
              </a:lnSpc>
              <a:buFont typeface="맑은 고딕"/>
              <a:buChar char="•"/>
            </a:pPr>
            <a:r>
              <a:rPr lang="ko-KR" altLang="en-US" sz="1600" b="1">
                <a:latin typeface="+mn-ea"/>
              </a:rPr>
              <a:t>보안요원의 피로도 및 탐색시간 감소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필요한 소형 저장장치만을 탐지하여 피로도 및 시간 감소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효과</a:t>
            </a:r>
            <a:endParaRPr lang="ko-KR" altLang="en-US" sz="1600">
              <a:latin typeface="+mn-ea"/>
            </a:endParaRPr>
          </a:p>
          <a:p>
            <a:pPr marL="0" indent="0" latinLnBrk="0">
              <a:lnSpc>
                <a:spcPct val="130000"/>
              </a:lnSpc>
              <a:buFontTx/>
              <a:buNone/>
            </a:pPr>
            <a:endParaRPr lang="ko-KR" altLang="en-US" sz="1600">
              <a:latin typeface="+mn-ea"/>
            </a:endParaRPr>
          </a:p>
          <a:p>
            <a:pPr marL="179705" indent="-179705" latinLnBrk="0">
              <a:lnSpc>
                <a:spcPct val="130000"/>
              </a:lnSpc>
              <a:buFont typeface="Arial"/>
              <a:buChar char="•"/>
            </a:pPr>
            <a:r>
              <a:rPr lang="ko-KR" altLang="en-US" sz="1600" b="1">
                <a:latin typeface="+mn-ea"/>
              </a:rPr>
              <a:t>국가 핵심기술 유출 방지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기업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연구소 차원에서 </a:t>
            </a:r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예방 </a:t>
            </a:r>
            <a:r>
              <a:rPr lang="en-US" altLang="ko-KR" sz="1600">
                <a:latin typeface="+mn-ea"/>
              </a:rPr>
              <a:t>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해외 유출시 공항사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예방 효과</a:t>
            </a:r>
            <a:endParaRPr lang="ko-KR" altLang="en-US" sz="1600">
              <a:latin typeface="+mn-ea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786765" y="1986915"/>
            <a:ext cx="8964930" cy="19367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>
                <a:latin typeface="맑은 고딕" charset="0"/>
              </a:rPr>
              <a:t>X-ray</a:t>
            </a:r>
            <a:r>
              <a:rPr lang="ko-KR" altLang="en-US" sz="1600">
                <a:latin typeface="맑은 고딕" charset="0"/>
              </a:rPr>
              <a:t>검색기 사용시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생성되는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이미지를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딥러닝을 통해 실시간으로 </a:t>
            </a:r>
            <a:r>
              <a:rPr lang="ko-KR" altLang="en-US" sz="1600" b="1">
                <a:latin typeface="맑은 고딕" charset="0"/>
                <a:ea typeface="+mn-ea"/>
                <a:cs typeface="+mn-cs"/>
              </a:rPr>
              <a:t>소형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저장장치를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탐지하여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기출유출을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방지</a:t>
            </a:r>
            <a:endParaRPr lang="ko-KR" altLang="en-US" sz="1600" b="1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맑은 고딕"/>
              <a:buChar char="•"/>
            </a:pPr>
            <a:r>
              <a:rPr lang="en-US" altLang="ko-KR" sz="1600">
                <a:latin typeface="맑은 고딕" charset="0"/>
              </a:rPr>
              <a:t>AI Hub</a:t>
            </a:r>
            <a:r>
              <a:rPr lang="ko-KR" altLang="en-US" sz="1600">
                <a:latin typeface="맑은 고딕" charset="0"/>
              </a:rPr>
              <a:t>에서 배포된 </a:t>
            </a:r>
            <a:r>
              <a:rPr lang="en-US" altLang="ko-KR" sz="1600">
                <a:latin typeface="맑은 고딕" charset="0"/>
              </a:rPr>
              <a:t>X</a:t>
            </a:r>
            <a:r>
              <a:rPr lang="en-US" altLang="ko-KR" sz="1600">
                <a:latin typeface="맑은 고딕" charset="0"/>
              </a:rPr>
              <a:t>-</a:t>
            </a:r>
            <a:r>
              <a:rPr lang="en-US" altLang="ko-KR" sz="1600">
                <a:latin typeface="맑은 고딕" charset="0"/>
              </a:rPr>
              <a:t>ray </a:t>
            </a:r>
            <a:r>
              <a:rPr lang="ko-KR" altLang="en-US" sz="1600">
                <a:latin typeface="맑은 고딕" charset="0"/>
              </a:rPr>
              <a:t>위해물품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</a:rPr>
              <a:t>이미지</a:t>
            </a:r>
            <a:r>
              <a:rPr lang="ko-KR" altLang="en-US" sz="1600">
                <a:latin typeface="맑은 고딕" charset="0"/>
              </a:rPr>
              <a:t>를 제공하고 있지만,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+mn-ea"/>
                <a:cs typeface="+mn-cs"/>
              </a:rPr>
              <a:t>산업보안</a:t>
            </a:r>
            <a:r>
              <a:rPr lang="en-US" altLang="ko-KR" sz="1600" b="1">
                <a:latin typeface="맑은 고딕" charset="0"/>
                <a:ea typeface="+mn-ea"/>
                <a:cs typeface="+mn-cs"/>
              </a:rPr>
              <a:t>(</a:t>
            </a:r>
            <a:r>
              <a:rPr lang="ko-KR" altLang="en-US" sz="1600" b="1">
                <a:latin typeface="맑은 고딕" charset="0"/>
                <a:ea typeface="+mn-ea"/>
                <a:cs typeface="+mn-cs"/>
              </a:rPr>
              <a:t>제조업</a:t>
            </a:r>
            <a:r>
              <a:rPr lang="en-US" altLang="ko-KR" sz="1600" b="1">
                <a:latin typeface="맑은 고딕" charset="0"/>
                <a:ea typeface="+mn-ea"/>
                <a:cs typeface="+mn-cs"/>
              </a:rPr>
              <a:t>,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디스플레이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2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차전지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)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활용되지 않고 있음</a:t>
            </a:r>
            <a:r>
              <a:rPr lang="en-US" altLang="ko-KR" sz="1600" b="1">
                <a:latin typeface="맑은 고딕" charset="0"/>
              </a:rPr>
              <a:t>.</a:t>
            </a:r>
            <a:endParaRPr lang="ko-KR" altLang="en-US" sz="1600" b="1">
              <a:latin typeface="맑은 고딕" charset="0"/>
            </a:endParaRPr>
          </a:p>
        </p:txBody>
      </p:sp>
      <p:pic>
        <p:nvPicPr>
          <p:cNvPr id="49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2225"/>
          </a:xfrm>
          <a:prstGeom prst="rect"/>
          <a:noFill/>
        </p:spPr>
      </p:pic>
      <p:sp>
        <p:nvSpPr>
          <p:cNvPr id="50" name="텍스트 상자 46"/>
          <p:cNvSpPr txBox="1">
            <a:spLocks/>
          </p:cNvSpPr>
          <p:nvPr/>
        </p:nvSpPr>
        <p:spPr>
          <a:xfrm>
            <a:off x="708660" y="379095"/>
            <a:ext cx="784161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연구 배경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및 목적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1" name="그룹 49"/>
          <p:cNvGrpSpPr/>
          <p:nvPr/>
        </p:nvGrpSpPr>
        <p:grpSpPr>
          <a:xfrm rot="0">
            <a:off x="785495" y="1577340"/>
            <a:ext cx="4679315" cy="416560"/>
            <a:chOff x="785495" y="1577340"/>
            <a:chExt cx="4679315" cy="416560"/>
          </a:xfrm>
        </p:grpSpPr>
        <p:sp>
          <p:nvSpPr>
            <p:cNvPr id="52" name="텍스트 상자 47"/>
            <p:cNvSpPr txBox="1">
              <a:spLocks/>
            </p:cNvSpPr>
            <p:nvPr/>
          </p:nvSpPr>
          <p:spPr>
            <a:xfrm rot="0">
              <a:off x="1327785" y="1629410"/>
              <a:ext cx="4137025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연구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목적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48"/>
            <p:cNvSpPr>
              <a:spLocks/>
            </p:cNvSpPr>
            <p:nvPr/>
          </p:nvSpPr>
          <p:spPr>
            <a:xfrm rot="5400000">
              <a:off x="785495" y="1577340"/>
              <a:ext cx="382905" cy="41656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grpSp>
        <p:nvGrpSpPr>
          <p:cNvPr id="54" name="그룹 52"/>
          <p:cNvGrpSpPr/>
          <p:nvPr/>
        </p:nvGrpSpPr>
        <p:grpSpPr>
          <a:xfrm rot="0">
            <a:off x="785495" y="4358005"/>
            <a:ext cx="4679315" cy="416560"/>
            <a:chOff x="785495" y="4358005"/>
            <a:chExt cx="4679315" cy="416560"/>
          </a:xfrm>
        </p:grpSpPr>
        <p:sp>
          <p:nvSpPr>
            <p:cNvPr id="55" name="텍스트 상자 50"/>
            <p:cNvSpPr txBox="1">
              <a:spLocks/>
            </p:cNvSpPr>
            <p:nvPr/>
          </p:nvSpPr>
          <p:spPr>
            <a:xfrm rot="0">
              <a:off x="1327785" y="4410075"/>
              <a:ext cx="4137025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연구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기대효과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도형 51"/>
            <p:cNvSpPr>
              <a:spLocks/>
            </p:cNvSpPr>
            <p:nvPr/>
          </p:nvSpPr>
          <p:spPr>
            <a:xfrm rot="5400000">
              <a:off x="785495" y="4358005"/>
              <a:ext cx="382905" cy="41656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4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2273935" y="2801620"/>
            <a:ext cx="80010" cy="117474"/>
          </a:xfrm>
          <a:prstGeom prst="triangle">
            <a:avLst>
              <a:gd name="adj" fmla="val 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" name="Picture " descr="/Users/ijeonghyeon/Library/Group Containers/L48J367XN4.com.infraware.PolarisOffice/EngineTemp/94129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12983"/>
          <a:stretch>
            <a:fillRect/>
          </a:stretch>
        </p:blipFill>
        <p:spPr>
          <a:xfrm rot="0">
            <a:off x="-635" y="0"/>
            <a:ext cx="10692765" cy="7090410"/>
          </a:xfrm>
          <a:prstGeom prst="rect"/>
          <a:noFill/>
        </p:spPr>
      </p:pic>
      <p:grpSp>
        <p:nvGrpSpPr>
          <p:cNvPr id="2" name="Group 5"/>
          <p:cNvGrpSpPr/>
          <p:nvPr/>
        </p:nvGrpSpPr>
        <p:grpSpPr>
          <a:xfrm rot="0">
            <a:off x="1125855" y="-1291590"/>
            <a:ext cx="8314055" cy="8314055"/>
            <a:chOff x="1125855" y="-1291590"/>
            <a:chExt cx="8314055" cy="8314055"/>
          </a:xfrm>
        </p:grpSpPr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4578985" y="-1291590"/>
              <a:ext cx="1663065" cy="831405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984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/Users/ijeonghyeon/Library/Group Containers/L48J367XN4.com.infraware.PolarisOffice/EngineTemp/94129/image4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 flipV="1">
              <a:off x="1125855" y="3437890"/>
              <a:ext cx="8313420" cy="231775"/>
            </a:xfrm>
            <a:prstGeom prst="rect"/>
            <a:noFill/>
          </p:spPr>
        </p:pic>
        <p:pic>
          <p:nvPicPr>
            <p:cNvPr id="29" name="Picture " descr="/Users/ijeonghyeon/Library/Group Containers/L48J367XN4.com.infraware.PolarisOffice/EngineTemp/94129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35175"/>
              <a:ext cx="8314055" cy="242570"/>
            </a:xfrm>
            <a:prstGeom prst="rect"/>
            <a:noFill/>
          </p:spPr>
        </p:pic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1439545" y="2564765"/>
              <a:ext cx="7685405" cy="615950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2.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기존 기술 및 문제점</a:t>
              </a:r>
              <a:endParaRPr lang="ko-KR" altLang="en-US" sz="40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/Users/ijeonghyeon/Library/Group Containers/L48J367XN4.com.infraware.PolarisOffice/EngineTemp/94129/image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0815" y="7089775"/>
            <a:ext cx="2842260" cy="423545"/>
          </a:xfrm>
          <a:prstGeom prst="rect"/>
          <a:noFill/>
        </p:spPr>
      </p:pic>
      <p:pic>
        <p:nvPicPr>
          <p:cNvPr id="36" name="Picture " descr="/Users/ijeonghyeon/Library/Group Containers/L48J367XN4.com.infraware.PolarisOffice/EngineTemp/94129/image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98205" y="7103745"/>
            <a:ext cx="2023110" cy="4235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>
            <a:alpha val="41997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>
            <a:spLocks/>
          </p:cNvSpPr>
          <p:nvPr/>
        </p:nvSpPr>
        <p:spPr>
          <a:xfrm rot="0">
            <a:off x="758190" y="1438910"/>
            <a:ext cx="290195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ko-KR" sz="1800" spc="-70" b="1">
                <a:ln w="1270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1.</a:t>
            </a:r>
            <a:endParaRPr lang="ko-KR" altLang="en-US" b="1">
              <a:ln w="1270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 rot="0">
            <a:off x="163195" y="2085340"/>
            <a:ext cx="733742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600">
                <a:latin typeface="맑은 고딕" charset="0"/>
              </a:rPr>
              <a:t>논문 </a:t>
            </a:r>
            <a:r>
              <a:rPr lang="en-US" altLang="ko-KR" sz="1600">
                <a:latin typeface="맑은 고딕" charset="0"/>
              </a:rPr>
              <a:t>: </a:t>
            </a:r>
            <a:r>
              <a:rPr lang="ko-KR" altLang="en-US" sz="1600" b="1">
                <a:latin typeface="맑은 고딕" charset="0"/>
              </a:rPr>
              <a:t>엑스레이 수하물 영상에서 위해물품인식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인공지능시스템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개발</a:t>
            </a:r>
            <a:r>
              <a:rPr lang="ko-KR" altLang="en-US" sz="1600" b="1">
                <a:latin typeface="맑은 고딕" charset="0"/>
              </a:rPr>
              <a:t> </a:t>
            </a:r>
            <a:endParaRPr lang="ko-KR" altLang="en-US" sz="1600" b="1">
              <a:latin typeface="맑은 고딕" charset="0"/>
              <a:ea typeface="+mn-ea"/>
              <a:cs typeface="+mn-cs"/>
            </a:endParaRPr>
          </a:p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CNN</a:t>
            </a:r>
            <a:r>
              <a:rPr lang="en-US" altLang="ko-KR" sz="1600" b="1">
                <a:latin typeface="맑은 고딕" charset="0"/>
                <a:ea typeface="+mn-ea"/>
                <a:cs typeface="+mn-cs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기반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en-US" altLang="ko-KR" sz="1600" b="1">
                <a:latin typeface="맑은 고딕" charset="0"/>
                <a:ea typeface="맑은 고딕" charset="0"/>
                <a:cs typeface="+mn-cs"/>
              </a:rPr>
              <a:t>Xception</a:t>
            </a:r>
            <a:r>
              <a:rPr lang="en-US" altLang="ko-KR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</a:rPr>
              <a:t>경량화 </a:t>
            </a:r>
            <a:r>
              <a:rPr lang="ko-KR" altLang="en-US" sz="1600">
                <a:latin typeface="맑은 고딕" charset="0"/>
              </a:rPr>
              <a:t>모델 사용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  <a:cs typeface="+mn-cs"/>
              </a:rPr>
              <a:t>2</a:t>
            </a:r>
            <a:r>
              <a:rPr lang="en-US" altLang="ko-KR" sz="1600">
                <a:latin typeface="맑은 고딕" charset="0"/>
              </a:rPr>
              <a:t> stage </a:t>
            </a:r>
            <a:r>
              <a:rPr lang="en-US" altLang="ko-KR" sz="1600">
                <a:latin typeface="맑은 고딕" charset="0"/>
              </a:rPr>
              <a:t>모델로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en-US" altLang="ko-KR" sz="1600" b="1">
                <a:latin typeface="맑은 고딕" charset="0"/>
              </a:rPr>
              <a:t>YOLO</a:t>
            </a:r>
            <a:r>
              <a:rPr lang="ko-KR" altLang="en-US" sz="1600" b="1">
                <a:latin typeface="맑은 고딕" charset="0"/>
              </a:rPr>
              <a:t> 대비</a:t>
            </a:r>
            <a:r>
              <a:rPr lang="ko-KR" altLang="en-US" sz="1600" b="1">
                <a:latin typeface="맑은 고딕" charset="0"/>
              </a:rPr>
              <a:t> </a:t>
            </a:r>
            <a:r>
              <a:rPr lang="ko-KR" altLang="en-US" sz="1600" b="1">
                <a:latin typeface="맑은 고딕" charset="0"/>
              </a:rPr>
              <a:t>연산량과 </a:t>
            </a:r>
            <a:r>
              <a:rPr lang="ko-KR" altLang="en-US" sz="1600" b="1">
                <a:latin typeface="맑은 고딕" charset="0"/>
                <a:ea typeface="맑은 고딕" charset="0"/>
                <a:cs typeface="+mn-cs"/>
              </a:rPr>
              <a:t>추론속도가</a:t>
            </a:r>
            <a:r>
              <a:rPr lang="ko-KR" altLang="en-US" sz="1600" b="1">
                <a:latin typeface="맑은 고딕" charset="0"/>
              </a:rPr>
              <a:t> 떨어짐</a:t>
            </a:r>
            <a:endParaRPr lang="ko-KR" altLang="en-US" sz="1600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>
                <a:latin typeface="맑은 고딕" charset="0"/>
                <a:ea typeface="맑은 고딕" charset="0"/>
                <a:cs typeface="+mn-cs"/>
              </a:rPr>
              <a:t>AI-Hub</a:t>
            </a:r>
            <a:r>
              <a:rPr lang="ko-KR" altLang="en-US" sz="1600">
                <a:latin typeface="맑은 고딕" charset="0"/>
              </a:rPr>
              <a:t> 위해물품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엑스레이</a:t>
            </a:r>
            <a:r>
              <a:rPr lang="ko-KR" altLang="en-US" sz="1600">
                <a:latin typeface="맑은 고딕" charset="0"/>
              </a:rPr>
              <a:t> 이미지</a:t>
            </a:r>
            <a:r>
              <a:rPr lang="ko-KR" altLang="en-US" sz="1600">
                <a:latin typeface="맑은 고딕" charset="0"/>
              </a:rPr>
              <a:t>는</a:t>
            </a:r>
            <a:r>
              <a:rPr lang="ko-KR" altLang="en-US" sz="1600">
                <a:latin typeface="맑은 고딕" charset="0"/>
              </a:rPr>
              <a:t> 항공 검색대 기준</a:t>
            </a:r>
            <a:r>
              <a:rPr lang="ko-KR" altLang="en-US" sz="1600">
                <a:latin typeface="맑은 고딕" charset="0"/>
              </a:rPr>
              <a:t>이므로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 b="1">
                <a:solidFill>
                  <a:srgbClr val="FC4700"/>
                </a:solidFill>
                <a:latin typeface="맑은 고딕" charset="0"/>
                <a:ea typeface="맑은 고딕" charset="0"/>
                <a:cs typeface="+mn-cs"/>
              </a:rPr>
              <a:t>가공필요</a:t>
            </a:r>
            <a:endParaRPr lang="ko-KR" altLang="en-US" sz="1600">
              <a:latin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94122B-5629-7B1C-55ED-C4D89B607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4578350"/>
            <a:ext cx="3809365" cy="2428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BEBEE-49D0-3EAB-F555-D9034DB5457D}"/>
              </a:ext>
            </a:extLst>
          </p:cNvPr>
          <p:cNvSpPr txBox="1"/>
          <p:nvPr/>
        </p:nvSpPr>
        <p:spPr>
          <a:xfrm>
            <a:off x="8200390" y="7080885"/>
            <a:ext cx="1187450" cy="3079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Xception</a:t>
            </a:r>
            <a:r>
              <a:rPr lang="ko-KR" altLang="en-US" sz="1400" dirty="0"/>
              <a:t>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8405" y="1369060"/>
            <a:ext cx="2671445" cy="2676525"/>
          </a:xfrm>
          <a:prstGeom prst="rect"/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8516620" y="4227830"/>
            <a:ext cx="757555" cy="30861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/>
              <a:t>DataSet</a:t>
            </a:r>
            <a:endParaRPr lang="ko-KR" altLang="en-US" sz="140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49C0BC13-9970-5AC9-6549-E29B60B8794D}"/>
              </a:ext>
            </a:extLst>
          </p:cNvPr>
          <p:cNvSpPr txBox="1">
            <a:spLocks/>
          </p:cNvSpPr>
          <p:nvPr/>
        </p:nvSpPr>
        <p:spPr>
          <a:xfrm>
            <a:off x="219075" y="4787900"/>
            <a:ext cx="6597650" cy="2505075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noAutofit/>
          </a:bodyPr>
          <a:lstStyle>
            <a:lvl1pPr marL="0" indent="0" rtl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457200" eaLnBrk="1" latinLnBrk="0" hangingPunct="1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457200" eaLnBrk="1" latinLnBrk="0" hangingPunct="1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457200" eaLnBrk="1" latinLnBrk="0" hangingPunct="1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457200" eaLnBrk="1" latinLnBrk="0" hangingPunct="1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457200" eaLnBrk="1" latinLnBrk="0" hangingPunct="1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457200" eaLnBrk="1" latinLnBrk="0" hangingPunct="1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457200" eaLnBrk="1" latinLnBrk="0" hangingPunct="1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457200" eaLnBrk="1" latinLnBrk="0" hangingPunct="1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atin typeface="NanumGothic" charset="0"/>
              <a:ea typeface="NanumGothic" charset="0"/>
            </a:endParaRPr>
          </a:p>
          <a:p>
            <a:pPr marL="285750" indent="-28575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sz="1600" b="1">
                <a:latin typeface="NanumGothic" charset="0"/>
                <a:ea typeface="NanumGothic" charset="0"/>
              </a:rPr>
              <a:t>AI - HUB를 통해 위해물품 엑스레이 이미지가 공</a:t>
            </a:r>
            <a:r>
              <a:rPr lang="ko-KR" altLang="en-US" sz="1600" b="1">
                <a:latin typeface="NanumGothic" charset="0"/>
                <a:ea typeface="NanumGothic" charset="0"/>
              </a:rPr>
              <a:t>개됨</a:t>
            </a:r>
            <a:r>
              <a:rPr lang="en-US" altLang="ko-KR" sz="1600" b="1">
                <a:latin typeface="NanumGothic" charset="0"/>
                <a:ea typeface="NanumGothic" charset="0"/>
              </a:rPr>
              <a:t>.</a:t>
            </a:r>
            <a:r>
              <a:rPr lang="ko-KR" altLang="en-US" sz="1600" b="1">
                <a:latin typeface="NanumGothic" charset="0"/>
                <a:ea typeface="NanumGothic" charset="0"/>
              </a:rPr>
              <a:t> 하지만 </a:t>
            </a: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산업보안을 </a:t>
            </a:r>
            <a:r>
              <a:rPr lang="en-GB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위한</a:t>
            </a: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 </a:t>
            </a:r>
            <a:r>
              <a:rPr lang="en-GB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엑스레이</a:t>
            </a: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 저장장치 검출에 대한 연구는 확인되지</a:t>
            </a:r>
            <a:r>
              <a:rPr lang="ko-KR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 </a:t>
            </a:r>
            <a:r>
              <a:rPr lang="ko-KR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않음</a:t>
            </a:r>
            <a:r>
              <a:rPr lang="en-US" altLang="ko-KR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.</a:t>
            </a:r>
            <a:endParaRPr lang="ko-KR" altLang="en-US" sz="1600" b="1">
              <a:solidFill>
                <a:srgbClr val="FF3300"/>
              </a:solidFill>
              <a:latin typeface="NanumGothic" charset="0"/>
              <a:ea typeface="NanumGothic" charset="0"/>
            </a:endParaRPr>
          </a:p>
          <a:p>
            <a:pPr marL="0" indent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latin typeface="NanumGothic" charset="0"/>
              <a:ea typeface="NanumGothic" charset="0"/>
            </a:endParaRPr>
          </a:p>
          <a:p>
            <a:pPr marL="285750" indent="-28575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1600" b="1">
                <a:latin typeface="NanumGothic" charset="0"/>
                <a:ea typeface="NanumGothic" charset="0"/>
              </a:rPr>
              <a:t> </a:t>
            </a:r>
            <a:r>
              <a:rPr sz="1600" b="1">
                <a:solidFill>
                  <a:srgbClr val="FC4700"/>
                </a:solidFill>
                <a:latin typeface="NanumGothic" charset="0"/>
                <a:ea typeface="NanumGothic" charset="0"/>
              </a:rPr>
              <a:t>가방 및 작은 물체의 경우 USB로 오인식</a:t>
            </a:r>
            <a:r>
              <a:rPr sz="1600" b="1">
                <a:latin typeface="NanumGothic" charset="0"/>
                <a:ea typeface="NanumGothic" charset="0"/>
              </a:rPr>
              <a:t>하는 문제가 </a:t>
            </a:r>
            <a:r>
              <a:rPr sz="1600" b="1">
                <a:latin typeface="NanumGothic" charset="0"/>
                <a:ea typeface="NanumGothic" charset="0"/>
              </a:rPr>
              <a:t>존재</a:t>
            </a:r>
            <a:endParaRPr lang="ko-KR" altLang="en-US" sz="1600" b="1">
              <a:latin typeface="NanumGothic" charset="0"/>
              <a:ea typeface="NanumGothic" charset="0"/>
            </a:endParaRPr>
          </a:p>
          <a:p>
            <a:pPr marL="285750" indent="-28575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b="1">
              <a:latin typeface="NanumGothic" charset="0"/>
              <a:ea typeface="NanumGothic" charset="0"/>
            </a:endParaRPr>
          </a:p>
          <a:p>
            <a:pPr marL="285750" indent="-28575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산업보안 측면에서 스캔된 Xray는 내, 저장장치와 유사할 경우에도 </a:t>
            </a:r>
            <a:r>
              <a:rPr lang="en-GB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검사대상이므로</a:t>
            </a: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 </a:t>
            </a:r>
            <a:r>
              <a:rPr lang="en-GB" altLang="en-US"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보안검색이</a:t>
            </a:r>
            <a:r>
              <a:rPr sz="1600" b="1">
                <a:solidFill>
                  <a:srgbClr val="FF3300"/>
                </a:solidFill>
                <a:latin typeface="NanumGothic" charset="0"/>
                <a:ea typeface="NanumGothic" charset="0"/>
              </a:rPr>
              <a:t> 필요</a:t>
            </a:r>
            <a:r>
              <a:rPr sz="1600" b="1">
                <a:latin typeface="NanumGothic" charset="0"/>
                <a:ea typeface="NanumGothic" charset="0"/>
              </a:rPr>
              <a:t>(저장장치와 유사한 객체 추가라벨링)</a:t>
            </a:r>
            <a:endParaRPr lang="ko-KR" altLang="en-US" sz="1600" b="1">
              <a:latin typeface="NanumGothic" charset="0"/>
              <a:ea typeface="NanumGothic" charset="0"/>
            </a:endParaRPr>
          </a:p>
        </p:txBody>
      </p:sp>
      <p:pic>
        <p:nvPicPr>
          <p:cNvPr id="50" name="그림 54" descr="/Users/ijeonghyeon/Library/Group Containers/L48J367XN4.com.infraware.PolarisOffice/EngineTemp/94129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2225"/>
          </a:xfrm>
          <a:prstGeom prst="rect"/>
          <a:noFill/>
        </p:spPr>
      </p:pic>
      <p:sp>
        <p:nvSpPr>
          <p:cNvPr id="51" name="텍스트 상자 55"/>
          <p:cNvSpPr txBox="1">
            <a:spLocks/>
          </p:cNvSpPr>
          <p:nvPr/>
        </p:nvSpPr>
        <p:spPr>
          <a:xfrm rot="0">
            <a:off x="708660" y="379095"/>
            <a:ext cx="7840979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2.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기존 기술의 설명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4" name="그룹 58"/>
          <p:cNvGrpSpPr/>
          <p:nvPr/>
        </p:nvGrpSpPr>
        <p:grpSpPr>
          <a:xfrm rot="0">
            <a:off x="344805" y="1505585"/>
            <a:ext cx="4679315" cy="416560"/>
            <a:chOff x="344805" y="1505585"/>
            <a:chExt cx="4679315" cy="416560"/>
          </a:xfrm>
        </p:grpSpPr>
        <p:sp>
          <p:nvSpPr>
            <p:cNvPr id="55" name="텍스트 상자 56"/>
            <p:cNvSpPr txBox="1">
              <a:spLocks/>
            </p:cNvSpPr>
            <p:nvPr/>
          </p:nvSpPr>
          <p:spPr>
            <a:xfrm rot="0">
              <a:off x="887095" y="1557655"/>
              <a:ext cx="4137025" cy="27749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기존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알고리즘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도형 57"/>
            <p:cNvSpPr>
              <a:spLocks/>
            </p:cNvSpPr>
            <p:nvPr/>
          </p:nvSpPr>
          <p:spPr>
            <a:xfrm rot="5400000">
              <a:off x="344805" y="1505585"/>
              <a:ext cx="382905" cy="41656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grpSp>
        <p:nvGrpSpPr>
          <p:cNvPr id="57" name="그룹 61"/>
          <p:cNvGrpSpPr/>
          <p:nvPr/>
        </p:nvGrpSpPr>
        <p:grpSpPr>
          <a:xfrm rot="0">
            <a:off x="344805" y="4506595"/>
            <a:ext cx="4679315" cy="2267585"/>
            <a:chOff x="344805" y="4506595"/>
            <a:chExt cx="4679315" cy="2267585"/>
          </a:xfrm>
        </p:grpSpPr>
        <p:sp>
          <p:nvSpPr>
            <p:cNvPr id="58" name="텍스트 상자 59"/>
            <p:cNvSpPr txBox="1">
              <a:spLocks/>
            </p:cNvSpPr>
            <p:nvPr/>
          </p:nvSpPr>
          <p:spPr>
            <a:xfrm rot="0">
              <a:off x="887095" y="4558665"/>
              <a:ext cx="4137025" cy="2215515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산업현장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측면 문제점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60"/>
            <p:cNvSpPr>
              <a:spLocks/>
            </p:cNvSpPr>
            <p:nvPr/>
          </p:nvSpPr>
          <p:spPr>
            <a:xfrm rot="5400000">
              <a:off x="344805" y="4506595"/>
              <a:ext cx="382905" cy="416560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26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2D49F1E-1BA0-F944-E193-F9ECABC71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/>
        </p:blipFill>
        <p:spPr>
          <a:xfrm>
            <a:off x="0" y="0"/>
            <a:ext cx="10692130" cy="120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290" y="599440"/>
            <a:ext cx="7971155" cy="52260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기존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연구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의 문제점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 rot="0">
            <a:off x="370205" y="1977390"/>
            <a:ext cx="6435725" cy="23063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소형 저장장치 탐지 어려움</a:t>
            </a:r>
            <a:r>
              <a:rPr lang="en-US" altLang="ko-KR" sz="1600">
                <a:latin typeface="맑은 고딕" charset="0"/>
              </a:rPr>
              <a:t>: </a:t>
            </a:r>
            <a:r>
              <a:rPr lang="ko-KR" altLang="en-US" sz="1600">
                <a:latin typeface="맑은 고딕" charset="0"/>
              </a:rPr>
              <a:t>연구소</a:t>
            </a:r>
            <a:r>
              <a:rPr lang="en-US" altLang="ko-KR" sz="1600">
                <a:latin typeface="맑은 고딕" charset="0"/>
              </a:rPr>
              <a:t>/</a:t>
            </a:r>
            <a:r>
              <a:rPr lang="ko-KR" altLang="en-US" sz="1600">
                <a:latin typeface="맑은 고딕" charset="0"/>
              </a:rPr>
              <a:t>제조업에서 </a:t>
            </a:r>
            <a:r>
              <a:rPr lang="ko-KR" altLang="en-US" sz="1600" u="sng">
                <a:latin typeface="맑은 고딕" charset="0"/>
              </a:rPr>
              <a:t>가방내부 소형 </a:t>
            </a:r>
            <a:r>
              <a:rPr lang="ko-KR" altLang="en-US" sz="1600" u="sng">
                <a:latin typeface="맑은 고딕" charset="0"/>
                <a:ea typeface="맑은 고딕" charset="0"/>
                <a:cs typeface="+mn-cs"/>
              </a:rPr>
              <a:t>저장장치</a:t>
            </a:r>
            <a:r>
              <a:rPr lang="ko-KR" altLang="en-US" sz="1600" u="sng">
                <a:latin typeface="맑은 고딕" charset="0"/>
              </a:rPr>
              <a:t> </a:t>
            </a:r>
            <a:r>
              <a:rPr lang="ko-KR" altLang="en-US" sz="1600" u="sng">
                <a:latin typeface="맑은 고딕" charset="0"/>
                <a:ea typeface="맑은 고딕" charset="0"/>
                <a:cs typeface="+mn-cs"/>
              </a:rPr>
              <a:t>탐지</a:t>
            </a:r>
            <a:r>
              <a:rPr lang="ko-KR" altLang="en-US" sz="1600" u="sng">
                <a:latin typeface="맑은 고딕" charset="0"/>
              </a:rPr>
              <a:t> </a:t>
            </a:r>
            <a:r>
              <a:rPr lang="ko-KR" altLang="en-US" sz="1600" u="sng">
                <a:latin typeface="맑은 고딕" charset="0"/>
                <a:ea typeface="맑은 고딕" charset="0"/>
                <a:cs typeface="+mn-cs"/>
              </a:rPr>
              <a:t>어려움</a:t>
            </a:r>
            <a:endParaRPr lang="ko-KR" altLang="en-US" sz="1600" u="sng">
              <a:latin typeface="맑은 고딕" charset="0"/>
              <a:ea typeface="맑은 고딕" charset="0"/>
              <a:cs typeface="+mn-cs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물리적 보안 위반 문제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en-US" altLang="ko-KR" sz="1600">
                <a:latin typeface="맑은 고딕" charset="0"/>
              </a:rPr>
              <a:t>: </a:t>
            </a:r>
            <a:r>
              <a:rPr lang="ko-KR" altLang="en-US" sz="1600">
                <a:latin typeface="맑은 고딕" charset="0"/>
              </a:rPr>
              <a:t>연구소</a:t>
            </a:r>
            <a:r>
              <a:rPr lang="en-US" altLang="ko-KR" sz="1600">
                <a:latin typeface="맑은 고딕" charset="0"/>
              </a:rPr>
              <a:t>/</a:t>
            </a:r>
            <a:r>
              <a:rPr lang="ko-KR" altLang="en-US" sz="1600">
                <a:latin typeface="맑은 고딕" charset="0"/>
              </a:rPr>
              <a:t>제조업 원칙적으로 소형 저장장치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반입불가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즉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소형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n-cs"/>
              </a:rPr>
              <a:t>저장장치를</a:t>
            </a:r>
            <a:r>
              <a:rPr lang="ko-KR" altLang="en-US" sz="1600">
                <a:latin typeface="맑은 고딕" charset="0"/>
              </a:rPr>
              <a:t> </a:t>
            </a:r>
            <a:r>
              <a:rPr lang="ko-KR" altLang="en-US" sz="1600" u="sng">
                <a:latin typeface="맑은 고딕" charset="0"/>
              </a:rPr>
              <a:t>소지 시 보안 위반</a:t>
            </a:r>
            <a:endParaRPr lang="ko-KR" altLang="en-US" sz="1600" u="sng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1600" b="1">
                <a:latin typeface="맑은 고딕" charset="0"/>
              </a:rPr>
              <a:t>다양성 부족 문제 </a:t>
            </a:r>
            <a:r>
              <a:rPr lang="en-US" altLang="ko-KR" sz="1600">
                <a:latin typeface="맑은 고딕" charset="0"/>
              </a:rPr>
              <a:t>: </a:t>
            </a:r>
            <a:r>
              <a:rPr lang="ko-KR" altLang="en-US" sz="1600" u="sng">
                <a:latin typeface="맑은 고딕" charset="0"/>
              </a:rPr>
              <a:t>동글형</a:t>
            </a:r>
            <a:r>
              <a:rPr lang="en-US" altLang="ko-KR" sz="1600" u="sng">
                <a:latin typeface="맑은 고딕" charset="0"/>
              </a:rPr>
              <a:t>, </a:t>
            </a:r>
            <a:r>
              <a:rPr lang="ko-KR" altLang="en-US" sz="1600" u="sng">
                <a:latin typeface="맑은 고딕" charset="0"/>
              </a:rPr>
              <a:t>키링형</a:t>
            </a:r>
            <a:r>
              <a:rPr lang="en-US" altLang="ko-KR" sz="1600" u="sng">
                <a:latin typeface="맑은 고딕" charset="0"/>
              </a:rPr>
              <a:t>,</a:t>
            </a:r>
            <a:r>
              <a:rPr lang="ko-KR" altLang="en-US" sz="1600" u="sng">
                <a:latin typeface="맑은 고딕" charset="0"/>
              </a:rPr>
              <a:t> 카드형</a:t>
            </a:r>
            <a:r>
              <a:rPr lang="en-US" altLang="ko-KR" sz="1600" u="sng">
                <a:latin typeface="맑은 고딕" charset="0"/>
              </a:rPr>
              <a:t>, SD(Secure Digital) </a:t>
            </a:r>
            <a:r>
              <a:rPr lang="ko-KR" altLang="en-US" sz="1600" u="sng">
                <a:latin typeface="맑은 고딕" charset="0"/>
              </a:rPr>
              <a:t>형</a:t>
            </a:r>
            <a:endParaRPr lang="ko-KR" altLang="en-US" sz="1600" u="sng">
              <a:latin typeface="맑은 고딕" charset="0"/>
            </a:endParaRPr>
          </a:p>
          <a:p>
            <a:pPr marL="179705" indent="-179705" latinLnBrk="0">
              <a:lnSpc>
                <a:spcPct val="150000"/>
              </a:lnSpc>
              <a:buFont typeface="Arial"/>
              <a:buChar char="•"/>
            </a:pPr>
            <a:endParaRPr lang="ko-KR" altLang="en-US" sz="1600">
              <a:latin typeface="맑은 고딕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CA6576-A769-A363-5EAA-29CC96B6B8B2}"/>
              </a:ext>
            </a:extLst>
          </p:cNvPr>
          <p:cNvGrpSpPr/>
          <p:nvPr/>
        </p:nvGrpSpPr>
        <p:grpSpPr>
          <a:xfrm>
            <a:off x="7078980" y="1447165"/>
            <a:ext cx="3366770" cy="2808605"/>
            <a:chOff x="7078980" y="1447165"/>
            <a:chExt cx="3366770" cy="28086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EE522B-66B2-97EE-3BC8-7E5506957D31}"/>
                </a:ext>
              </a:extLst>
            </p:cNvPr>
            <p:cNvSpPr txBox="1"/>
            <p:nvPr/>
          </p:nvSpPr>
          <p:spPr>
            <a:xfrm>
              <a:off x="9538335" y="3947795"/>
              <a:ext cx="556260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SD</a:t>
              </a:r>
              <a:r>
                <a:rPr lang="ko-KR" altLang="en-US" sz="1400" dirty="0"/>
                <a:t>형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4B4146-C06E-D74D-CEE3-A14EE299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0500" y="2872105"/>
              <a:ext cx="1001395" cy="111188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F62AB2-336A-188F-9C8B-C79B040E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3865" y="1536065"/>
              <a:ext cx="1111885" cy="85598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4F9C156-D946-29DE-2AEC-6BD469456B0E}"/>
                </a:ext>
              </a:extLst>
            </p:cNvPr>
            <p:cNvGrpSpPr/>
            <p:nvPr/>
          </p:nvGrpSpPr>
          <p:grpSpPr>
            <a:xfrm>
              <a:off x="7078980" y="1447165"/>
              <a:ext cx="1994535" cy="923925"/>
              <a:chOff x="7078980" y="1447165"/>
              <a:chExt cx="1994535" cy="92392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FEB53DF-29B7-0308-2761-091B6D72F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8980" y="1447165"/>
                <a:ext cx="1133475" cy="92392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83625-7706-8589-F6FA-4E735BFFE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366" t="3034" r="8446" b="4113"/>
              <a:stretch/>
            </p:blipFill>
            <p:spPr>
              <a:xfrm>
                <a:off x="8526780" y="1619250"/>
                <a:ext cx="546735" cy="69850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F2CDF-C9F5-4E3D-60FA-207AF589D15B}"/>
                </a:ext>
              </a:extLst>
            </p:cNvPr>
            <p:cNvSpPr txBox="1"/>
            <p:nvPr/>
          </p:nvSpPr>
          <p:spPr>
            <a:xfrm>
              <a:off x="7860665" y="2445385"/>
              <a:ext cx="723265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동글형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3C4F29-CE29-AA2A-919A-F644DAC99541}"/>
                </a:ext>
              </a:extLst>
            </p:cNvPr>
            <p:cNvSpPr txBox="1"/>
            <p:nvPr/>
          </p:nvSpPr>
          <p:spPr>
            <a:xfrm>
              <a:off x="9538335" y="2445385"/>
              <a:ext cx="723265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키링형</a:t>
              </a:r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E293B2-B81F-97D0-1FCF-121E9E5EE34E}"/>
                </a:ext>
              </a:extLst>
            </p:cNvPr>
            <p:cNvSpPr txBox="1"/>
            <p:nvPr/>
          </p:nvSpPr>
          <p:spPr>
            <a:xfrm>
              <a:off x="7959090" y="3947795"/>
              <a:ext cx="723265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카드형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596CD82-21C5-1D5A-BC53-04734D89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92895" y="2867660"/>
              <a:ext cx="1068705" cy="100584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84EC720-8DBB-1DC7-65CE-D38D3600E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0" y="4445000"/>
            <a:ext cx="3445510" cy="26993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E75473-3447-7D8D-41AB-45FB0CF8A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" y="4445000"/>
            <a:ext cx="3452495" cy="2503170"/>
          </a:xfrm>
          <a:prstGeom prst="rect">
            <a:avLst/>
          </a:prstGeom>
        </p:spPr>
      </p:pic>
      <p:pic>
        <p:nvPicPr>
          <p:cNvPr id="50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0745" b="82972"/>
          <a:stretch>
            <a:fillRect/>
          </a:stretch>
        </p:blipFill>
        <p:spPr>
          <a:xfrm rot="0">
            <a:off x="0" y="0"/>
            <a:ext cx="10692765" cy="1292225"/>
          </a:xfrm>
          <a:prstGeom prst="rect"/>
          <a:noFill/>
        </p:spPr>
      </p:pic>
      <p:sp>
        <p:nvSpPr>
          <p:cNvPr id="51" name="텍스트 상자 63"/>
          <p:cNvSpPr txBox="1">
            <a:spLocks/>
          </p:cNvSpPr>
          <p:nvPr/>
        </p:nvSpPr>
        <p:spPr>
          <a:xfrm rot="0">
            <a:off x="708660" y="379095"/>
            <a:ext cx="7840980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2.</a:t>
            </a:r>
            <a:r>
              <a:rPr lang="en-US" alt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기존 기술의 문제점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7" name="그룹 66"/>
          <p:cNvGrpSpPr/>
          <p:nvPr/>
        </p:nvGrpSpPr>
        <p:grpSpPr>
          <a:xfrm>
            <a:off x="344805" y="1505585"/>
            <a:ext cx="4679315" cy="416560"/>
            <a:chOff x="344805" y="1505585"/>
            <a:chExt cx="4679315" cy="416560"/>
          </a:xfrm>
        </p:grpSpPr>
        <p:sp>
          <p:nvSpPr>
            <p:cNvPr id="58" name="텍스트 상자 64"/>
            <p:cNvSpPr txBox="1">
              <a:spLocks/>
            </p:cNvSpPr>
            <p:nvPr/>
          </p:nvSpPr>
          <p:spPr>
            <a:xfrm rot="0">
              <a:off x="887095" y="1557655"/>
              <a:ext cx="4137660" cy="278130"/>
            </a:xfrm>
            <a:prstGeom prst="rect"/>
            <a:noFill/>
          </p:spPr>
          <p:txBody>
            <a:bodyPr wrap="square" lIns="0" tIns="0" rIns="0" bIns="0" numCol="1" vert="horz" anchor="t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기존</a:t>
              </a:r>
              <a:r>
                <a:rPr lang="ko-KR" altLang="en-US" sz="1800" b="1">
                  <a:ln w="1270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기술의 문제점</a:t>
              </a:r>
              <a:endParaRPr lang="ko-KR" altLang="en-US" sz="1800" b="1">
                <a:ln w="1270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65"/>
            <p:cNvSpPr>
              <a:spLocks/>
            </p:cNvSpPr>
            <p:nvPr/>
          </p:nvSpPr>
          <p:spPr>
            <a:xfrm rot="5400000">
              <a:off x="344805" y="1505585"/>
              <a:ext cx="383540" cy="417195"/>
            </a:xfrm>
            <a:prstGeom prst="diamond"/>
            <a:gradFill rotWithShape="1">
              <a:gsLst>
                <a:gs pos="2200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 w="12700" cap="flat" cmpd="sng">
              <a:gradFill rotWithShape="1">
                <a:gsLst>
                  <a:gs pos="9000">
                    <a:schemeClr val="accent5">
                      <a:lumMod val="75000"/>
                    </a:schemeClr>
                  </a:gs>
                  <a:gs pos="4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</a:endParaRPr>
            </a:p>
          </p:txBody>
        </p:sp>
      </p:grpSp>
      <p:sp>
        <p:nvSpPr>
          <p:cNvPr id="60" name="텍스트 상자 71"/>
          <p:cNvSpPr txBox="1">
            <a:spLocks/>
          </p:cNvSpPr>
          <p:nvPr/>
        </p:nvSpPr>
        <p:spPr>
          <a:xfrm rot="0">
            <a:off x="3584575" y="7100570"/>
            <a:ext cx="1202690" cy="307340"/>
          </a:xfrm>
          <a:prstGeom prst="rect"/>
          <a:solidFill>
            <a:schemeClr val="accent5">
              <a:lumMod val="40000"/>
              <a:lumOff val="60000"/>
            </a:schemeClr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X-ray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이미지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395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2273935" y="2801620"/>
            <a:ext cx="80645" cy="11811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" name="Picture " descr="/Users/ijeonghyeon/Library/Group Containers/L48J367XN4.com.infraware.PolarisOffice/EngineTemp/99881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61" r="12983"/>
          <a:stretch>
            <a:fillRect/>
          </a:stretch>
        </p:blipFill>
        <p:spPr>
          <a:xfrm rot="0">
            <a:off x="-635" y="0"/>
            <a:ext cx="10693400" cy="7091045"/>
          </a:xfrm>
          <a:prstGeom prst="rect"/>
          <a:noFill/>
        </p:spPr>
      </p:pic>
      <p:grpSp>
        <p:nvGrpSpPr>
          <p:cNvPr id="2" name="Group 5"/>
          <p:cNvGrpSpPr/>
          <p:nvPr/>
        </p:nvGrpSpPr>
        <p:grpSpPr>
          <a:xfrm rot="0">
            <a:off x="1125855" y="2033905"/>
            <a:ext cx="8442325" cy="2070100"/>
            <a:chOff x="1125855" y="2033905"/>
            <a:chExt cx="8442325" cy="2070100"/>
          </a:xfrm>
        </p:grpSpPr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4375785" y="-1088390"/>
              <a:ext cx="2070100" cy="83146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alpha val="4867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1400">
                <a:ln w="9525" cap="flat" cmpd="sng">
                  <a:solidFill>
                    <a:srgbClr val="0F2548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V="1">
              <a:off x="1125855" y="3806825"/>
              <a:ext cx="8314055" cy="232410"/>
            </a:xfrm>
            <a:prstGeom prst="rect"/>
            <a:noFill/>
          </p:spPr>
        </p:pic>
        <p:pic>
          <p:nvPicPr>
            <p:cNvPr id="29" name="Picture " descr="/Users/ijeonghyeon/Library/Group Containers/L48J367XN4.com.infraware.PolarisOffice/EngineTemp/99881/image4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 flipH="1">
              <a:off x="1125855" y="2035175"/>
              <a:ext cx="8314689" cy="243205"/>
            </a:xfrm>
            <a:prstGeom prst="rect"/>
            <a:noFill/>
          </p:spPr>
        </p:pic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1439545" y="2450465"/>
              <a:ext cx="7686039" cy="1231265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>
              <a:lvl1pPr marL="0" indent="0" rtl="0" algn="l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1pPr>
              <a:lvl2pPr marL="494030" indent="3175" rtl="0" algn="l" fontAlgn="base" latinLnBrk="1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2pPr>
              <a:lvl3pPr marL="990600" indent="5080" rtl="0" algn="l" fontAlgn="base" latinLnBrk="1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3pPr>
              <a:lvl4pPr marL="1486535" indent="6985" rtl="0" algn="l" fontAlgn="base" latinLnBrk="1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4pPr>
              <a:lvl5pPr marL="1980565" indent="10160" rtl="0" algn="l" fontAlgn="base" latinLnBrk="1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5pPr>
              <a:lvl6pPr marL="2488565" indent="0" rtl="0" algn="l" defTabSz="995680" eaLnBrk="1" latinLnBrk="1" hangingPunct="1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6pPr>
              <a:lvl7pPr marL="2986405" indent="0" rtl="0" algn="l" defTabSz="995680" eaLnBrk="1" latinLnBrk="1" hangingPunct="1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7pPr>
              <a:lvl8pPr marL="3484245" indent="0" rtl="0" algn="l" defTabSz="995680" eaLnBrk="1" latinLnBrk="1" hangingPunct="1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8pPr>
              <a:lvl9pPr marL="3982085" indent="0" rtl="0" algn="l" defTabSz="995680" eaLnBrk="1" latinLnBrk="1" hangingPunct="1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1305">
                  <a:solidFill>
                    <a:srgbClr val="292929"/>
                  </a:solidFill>
                  <a:latin typeface="Rix모던고딕 EB" charset="0"/>
                  <a:ea typeface="굴림" charset="0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3.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소형 저장장치 검출을 위한 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딥러닝</a:t>
              </a:r>
              <a:r>
                <a:rPr lang="en-US" altLang="ko-KR" sz="4000" b="1">
                  <a:ln w="1270" cap="flat" cmpd="sng">
                    <a:noFill/>
                    <a:prstDash/>
                  </a:ln>
                  <a:gradFill rotWithShape="1">
                    <a:gsLst>
                      <a:gs pos="86000">
                        <a:schemeClr val="bg1"/>
                      </a:gs>
                      <a:gs pos="95000">
                        <a:schemeClr val="bg1"/>
                      </a:gs>
                    </a:gsLst>
                    <a:lin ang="5400000" scaled="1"/>
                  </a:gradFill>
                  <a:latin typeface="맑은 고딕" charset="0"/>
                  <a:ea typeface="맑은 고딕" charset="0"/>
                </a:rPr>
                <a:t> 모델</a:t>
              </a:r>
              <a:endParaRPr lang="ko-KR" altLang="en-US" sz="4000" b="1">
                <a:ln w="1270" cap="flat" cmpd="sng">
                  <a:noFill/>
                  <a:prstDash/>
                </a:ln>
                <a:gradFill rotWithShape="1">
                  <a:gsLst>
                    <a:gs pos="86000">
                      <a:schemeClr val="bg1"/>
                    </a:gs>
                    <a:gs pos="95000">
                      <a:schemeClr val="bg1"/>
                    </a:gs>
                  </a:gsLst>
                  <a:lin ang="5400000" scaled="1"/>
                </a:gra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/Users/ijeonghyeon/Library/Group Containers/L48J367XN4.com.infraware.PolarisOffice/EngineTemp/99881/image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0815" y="7089775"/>
            <a:ext cx="2842895" cy="424180"/>
          </a:xfrm>
          <a:prstGeom prst="rect"/>
          <a:noFill/>
        </p:spPr>
      </p:pic>
      <p:pic>
        <p:nvPicPr>
          <p:cNvPr id="36" name="Picture " descr="/Users/ijeonghyeon/Library/Group Containers/L48J367XN4.com.infraware.PolarisOffice/EngineTemp/99881/image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98205" y="7103745"/>
            <a:ext cx="2023745" cy="424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f922d41-91bf-45f8-8b2c-e1591bc010d5"/>
    <ds:schemaRef ds:uri="ad4f9fb4-0e06-43e2-8892-d19b32436ccd"/>
  </ds:schemaRefs>
</ds:datastoreItem>
</file>

<file path=customXml/itemProps3.xml><?xml version="1.0" encoding="utf-8"?>
<ds:datastoreItem xmlns:ds="http://schemas.openxmlformats.org/officeDocument/2006/customXml" ds:itemID="{0F7F1398-980A-4A53-9022-8C90FB6A33AD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199</Paragraphs>
  <Words>1455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MJ</dc:creator>
  <cp:lastModifiedBy>po_user</cp:lastModifiedBy>
  <dc:title>PowerPoint 프레젠테이션</dc:title>
  <dcterms:modified xsi:type="dcterms:W3CDTF">2023-12-05T04:06:33Z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